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audio1" ContentType="audio/x-wav"/>
  <Override PartName="/ppt/media/audio2" ContentType="audio/x-wav"/>
  <Override PartName="/ppt/media/audio3" ContentType="audio/x-wav"/>
  <Override PartName="/ppt/notesSlides/notesSlide1.xml" ContentType="application/vnd.openxmlformats-officedocument.presentationml.notesSlide+xml"/>
  <Override PartName="/ppt/media/audio4" ContentType="audio/x-wav"/>
  <Override PartName="/ppt/media/audio5" ContentType="audio/x-wav"/>
  <Override PartName="/ppt/media/audio6" ContentType="audio/x-wav"/>
  <Override PartName="/ppt/media/audio7" ContentType="audio/x-wav"/>
  <Override PartName="/ppt/media/audio8" ContentType="audio/x-wav"/>
  <Override PartName="/ppt/media/audio9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70" r:id="rId2"/>
    <p:sldId id="405" r:id="rId3"/>
    <p:sldId id="380" r:id="rId4"/>
    <p:sldId id="381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396" r:id="rId20"/>
    <p:sldId id="397" r:id="rId21"/>
    <p:sldId id="398" r:id="rId22"/>
    <p:sldId id="399" r:id="rId23"/>
    <p:sldId id="400" r:id="rId24"/>
    <p:sldId id="401" r:id="rId25"/>
    <p:sldId id="402" r:id="rId26"/>
    <p:sldId id="403" r:id="rId27"/>
    <p:sldId id="404" r:id="rId28"/>
    <p:sldId id="357" r:id="rId29"/>
    <p:sldId id="362" r:id="rId30"/>
    <p:sldId id="377" r:id="rId31"/>
    <p:sldId id="378" r:id="rId32"/>
    <p:sldId id="361" r:id="rId33"/>
    <p:sldId id="358" r:id="rId34"/>
    <p:sldId id="332" r:id="rId35"/>
  </p:sldIdLst>
  <p:sldSz cx="9144000" cy="6858000" type="screen4x3"/>
  <p:notesSz cx="7315200" cy="9601200"/>
  <p:custShowLst>
    <p:custShow name="constitution 100" id="0">
      <p:sldLst/>
    </p:custShow>
    <p:custShow name="Constitution 200" id="1">
      <p:sldLst/>
    </p:custShow>
    <p:custShow name="Const 300" id="2">
      <p:sldLst/>
    </p:custShow>
    <p:custShow name="cosnt 400" id="3">
      <p:sldLst/>
    </p:custShow>
    <p:custShow name="Const 500" id="4">
      <p:sldLst/>
    </p:custShow>
    <p:custShow name="gov 100" id="5">
      <p:sldLst/>
    </p:custShow>
    <p:custShow name="gov 200" id="6">
      <p:sldLst/>
    </p:custShow>
    <p:custShow name="Gov 300" id="7">
      <p:sldLst/>
    </p:custShow>
    <p:custShow name="gov 400" id="8">
      <p:sldLst/>
    </p:custShow>
    <p:custShow name="gov 500" id="9">
      <p:sldLst/>
    </p:custShow>
    <p:custShow name="Bill 100" id="10">
      <p:sldLst/>
    </p:custShow>
    <p:custShow name="bill 200" id="11">
      <p:sldLst/>
    </p:custShow>
    <p:custShow name="bill 300" id="12">
      <p:sldLst/>
    </p:custShow>
    <p:custShow name="Bill 400" id="13">
      <p:sldLst/>
    </p:custShow>
    <p:custShow name="bill 500" id="14">
      <p:sldLst/>
    </p:custShow>
    <p:custShow name="civil 100" id="15">
      <p:sldLst/>
    </p:custShow>
    <p:custShow name="civil 200" id="16">
      <p:sldLst/>
    </p:custShow>
    <p:custShow name="civil 300" id="17">
      <p:sldLst/>
    </p:custShow>
    <p:custShow name="Civil 400" id="18">
      <p:sldLst/>
    </p:custShow>
    <p:custShow name="civil 500" id="19">
      <p:sldLst/>
    </p:custShow>
  </p:custShow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FF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FF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FF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FF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7FFF"/>
    <a:srgbClr val="536BFF"/>
    <a:srgbClr val="4861FF"/>
    <a:srgbClr val="1A3AFF"/>
    <a:srgbClr val="0847F8"/>
    <a:srgbClr val="0000FF"/>
    <a:srgbClr val="C6CE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37" autoAdjust="0"/>
    <p:restoredTop sz="94684" autoAdjust="0"/>
  </p:normalViewPr>
  <p:slideViewPr>
    <p:cSldViewPr>
      <p:cViewPr varScale="1">
        <p:scale>
          <a:sx n="70" d="100"/>
          <a:sy n="70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Flareserif821 BT" pitchFamily="34" charset="0"/>
              </a:defRPr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Flareserif821 BT" pitchFamily="34" charset="0"/>
              </a:defRPr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Flareserif821 BT" pitchFamily="34" charset="0"/>
              </a:defRPr>
            </a:lvl1pPr>
          </a:lstStyle>
          <a:p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Flareserif821 BT" pitchFamily="34" charset="0"/>
              </a:defRPr>
            </a:lvl1pPr>
          </a:lstStyle>
          <a:p>
            <a:fld id="{4AD56ED6-434F-48FF-8C6D-46314DD5C0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31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3F3C032-6621-4FE4-ACFC-40FC5325B03A}" type="datetimeFigureOut">
              <a:rPr lang="en-US" smtClean="0"/>
              <a:pPr/>
              <a:t>3/4/2019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2363E96-4B15-4F3A-9D4F-008B9F293E4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506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63E96-4B15-4F3A-9D4F-008B9F293E4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5807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5807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3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8638" y="319088"/>
            <a:ext cx="58721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</a:t>
            </a:r>
          </a:p>
        </p:txBody>
      </p:sp>
      <p:sp>
        <p:nvSpPr>
          <p:cNvPr id="1042" name="Line 18"/>
          <p:cNvSpPr>
            <a:spLocks noChangeShapeType="1"/>
          </p:cNvSpPr>
          <p:nvPr userDrawn="1"/>
        </p:nvSpPr>
        <p:spPr bwMode="auto">
          <a:xfrm>
            <a:off x="609600" y="890588"/>
            <a:ext cx="792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CA"/>
          </a:p>
        </p:txBody>
      </p:sp>
      <p:pic>
        <p:nvPicPr>
          <p:cNvPr id="1043" name="Picture 19" descr="jeopardy_titl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43688" y="365125"/>
            <a:ext cx="1905000" cy="454025"/>
          </a:xfrm>
          <a:prstGeom prst="rect">
            <a:avLst/>
          </a:prstGeom>
          <a:noFill/>
        </p:spPr>
      </p:pic>
      <p:pic>
        <p:nvPicPr>
          <p:cNvPr id="1055" name="Picture 31" descr="alex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0488" y="1023938"/>
            <a:ext cx="2032000" cy="57912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png"/><Relationship Id="rId2" Type="http://schemas.openxmlformats.org/officeDocument/2006/relationships/audio" Target="../media/audio2"/><Relationship Id="rId1" Type="http://schemas.openxmlformats.org/officeDocument/2006/relationships/audio" Target="../media/audio1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16.xml"/><Relationship Id="rId18" Type="http://schemas.openxmlformats.org/officeDocument/2006/relationships/slide" Target="slide18.xml"/><Relationship Id="rId26" Type="http://schemas.openxmlformats.org/officeDocument/2006/relationships/slide" Target="slide12.xml"/><Relationship Id="rId3" Type="http://schemas.openxmlformats.org/officeDocument/2006/relationships/notesSlide" Target="../notesSlides/notesSlide1.xml"/><Relationship Id="rId21" Type="http://schemas.openxmlformats.org/officeDocument/2006/relationships/slide" Target="slide10.xml"/><Relationship Id="rId7" Type="http://schemas.openxmlformats.org/officeDocument/2006/relationships/slide" Target="slide9.xml"/><Relationship Id="rId12" Type="http://schemas.openxmlformats.org/officeDocument/2006/relationships/slide" Target="slide11.xml"/><Relationship Id="rId17" Type="http://schemas.openxmlformats.org/officeDocument/2006/relationships/slide" Target="slide13.xml"/><Relationship Id="rId25" Type="http://schemas.openxmlformats.org/officeDocument/2006/relationships/slide" Target="slide7.xml"/><Relationship Id="rId33" Type="http://schemas.openxmlformats.org/officeDocument/2006/relationships/slide" Target="slide27.xml"/><Relationship Id="rId2" Type="http://schemas.openxmlformats.org/officeDocument/2006/relationships/slideLayout" Target="../slideLayouts/slideLayout2.xml"/><Relationship Id="rId16" Type="http://schemas.openxmlformats.org/officeDocument/2006/relationships/slide" Target="slide8.xml"/><Relationship Id="rId20" Type="http://schemas.openxmlformats.org/officeDocument/2006/relationships/slide" Target="slide5.xml"/><Relationship Id="rId29" Type="http://schemas.openxmlformats.org/officeDocument/2006/relationships/slide" Target="slide32.xml"/><Relationship Id="rId1" Type="http://schemas.openxmlformats.org/officeDocument/2006/relationships/audio" Target="../media/audio3"/><Relationship Id="rId6" Type="http://schemas.openxmlformats.org/officeDocument/2006/relationships/audio" Target="../media/audio5"/><Relationship Id="rId11" Type="http://schemas.openxmlformats.org/officeDocument/2006/relationships/slide" Target="slide6.xml"/><Relationship Id="rId24" Type="http://schemas.openxmlformats.org/officeDocument/2006/relationships/slide" Target="slide25.xml"/><Relationship Id="rId32" Type="http://schemas.openxmlformats.org/officeDocument/2006/relationships/slide" Target="slide26.xml"/><Relationship Id="rId5" Type="http://schemas.openxmlformats.org/officeDocument/2006/relationships/slide" Target="slide4.xml"/><Relationship Id="rId15" Type="http://schemas.openxmlformats.org/officeDocument/2006/relationships/slide" Target="slide3.xml"/><Relationship Id="rId23" Type="http://schemas.openxmlformats.org/officeDocument/2006/relationships/slide" Target="slide20.xml"/><Relationship Id="rId28" Type="http://schemas.openxmlformats.org/officeDocument/2006/relationships/slide" Target="slide22.xml"/><Relationship Id="rId10" Type="http://schemas.openxmlformats.org/officeDocument/2006/relationships/slide" Target="slide24.xml"/><Relationship Id="rId19" Type="http://schemas.openxmlformats.org/officeDocument/2006/relationships/slide" Target="slide23.xml"/><Relationship Id="rId31" Type="http://schemas.openxmlformats.org/officeDocument/2006/relationships/image" Target="../media/image6.png"/><Relationship Id="rId4" Type="http://schemas.openxmlformats.org/officeDocument/2006/relationships/audio" Target="../media/audio4"/><Relationship Id="rId9" Type="http://schemas.openxmlformats.org/officeDocument/2006/relationships/slide" Target="slide19.xml"/><Relationship Id="rId14" Type="http://schemas.openxmlformats.org/officeDocument/2006/relationships/slide" Target="slide21.xml"/><Relationship Id="rId22" Type="http://schemas.openxmlformats.org/officeDocument/2006/relationships/slide" Target="slide15.xml"/><Relationship Id="rId27" Type="http://schemas.openxmlformats.org/officeDocument/2006/relationships/slide" Target="slide17.xml"/><Relationship Id="rId30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6"/><Relationship Id="rId6" Type="http://schemas.openxmlformats.org/officeDocument/2006/relationships/image" Target="../media/image3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6"/><Relationship Id="rId6" Type="http://schemas.openxmlformats.org/officeDocument/2006/relationships/image" Target="../media/image3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7"/><Relationship Id="rId6" Type="http://schemas.openxmlformats.org/officeDocument/2006/relationships/image" Target="../media/image3.png"/><Relationship Id="rId5" Type="http://schemas.openxmlformats.org/officeDocument/2006/relationships/image" Target="../media/image12.jpeg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8"/><Relationship Id="rId6" Type="http://schemas.openxmlformats.org/officeDocument/2006/relationships/image" Target="../media/image8.png"/><Relationship Id="rId5" Type="http://schemas.openxmlformats.org/officeDocument/2006/relationships/slide" Target="slide34.xml"/><Relationship Id="rId4" Type="http://schemas.openxmlformats.org/officeDocument/2006/relationships/image" Target="../media/image12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9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319088"/>
            <a:ext cx="2360612" cy="685800"/>
          </a:xfrm>
        </p:spPr>
        <p:txBody>
          <a:bodyPr/>
          <a:lstStyle/>
          <a:p>
            <a:r>
              <a:rPr lang="en-US" dirty="0">
                <a:solidFill>
                  <a:srgbClr val="1A3AFF"/>
                </a:solidFill>
              </a:rPr>
              <a:t>Jeopardy Opening</a:t>
            </a:r>
          </a:p>
        </p:txBody>
      </p:sp>
      <p:pic>
        <p:nvPicPr>
          <p:cNvPr id="160773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eopardy_music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324600"/>
            <a:ext cx="304800" cy="304800"/>
          </a:xfrm>
          <a:prstGeom prst="rect">
            <a:avLst/>
          </a:prstGeom>
          <a:noFill/>
        </p:spPr>
      </p:pic>
      <p:pic>
        <p:nvPicPr>
          <p:cNvPr id="160774" name="Picture 6" descr="jeopardy_tit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2286000"/>
            <a:ext cx="7429500" cy="1771650"/>
          </a:xfrm>
          <a:prstGeom prst="rect">
            <a:avLst/>
          </a:prstGeom>
          <a:noFill/>
        </p:spPr>
      </p:pic>
      <p:pic>
        <p:nvPicPr>
          <p:cNvPr id="160775" name="Picture 7" descr="star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14800" y="4800600"/>
            <a:ext cx="962025" cy="504825"/>
          </a:xfrm>
          <a:prstGeom prst="rect">
            <a:avLst/>
          </a:prstGeom>
          <a:noFill/>
        </p:spPr>
      </p:pic>
      <p:pic>
        <p:nvPicPr>
          <p:cNvPr id="160776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2" name="this is jeop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" y="6324600"/>
            <a:ext cx="304800" cy="304800"/>
          </a:xfrm>
          <a:prstGeom prst="rect">
            <a:avLst/>
          </a:prstGeom>
          <a:noFill/>
        </p:spPr>
      </p:pic>
      <p:sp>
        <p:nvSpPr>
          <p:cNvPr id="160777" name="Text Box 9"/>
          <p:cNvSpPr txBox="1">
            <a:spLocks noChangeArrowheads="1"/>
          </p:cNvSpPr>
          <p:nvPr/>
        </p:nvSpPr>
        <p:spPr bwMode="auto">
          <a:xfrm>
            <a:off x="7805738" y="6542088"/>
            <a:ext cx="1254125" cy="244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Robert Lee | UOIT</a:t>
            </a:r>
            <a:endParaRPr lang="en-CA" sz="10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49" fill="hold"/>
                                        <p:tgtEl>
                                          <p:spTgt spid="1607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6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449"/>
                            </p:stCondLst>
                            <p:childTnLst>
                              <p:par>
                                <p:cTn id="1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5213" fill="hold"/>
                                        <p:tgtEl>
                                          <p:spTgt spid="1607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0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0773"/>
                </p:tgtEl>
              </p:cMediaNode>
            </p:audio>
            <p:audio>
              <p:cMediaNode showWhenStopped="0"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077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2: $300</a:t>
            </a:r>
          </a:p>
        </p:txBody>
      </p:sp>
      <p:sp>
        <p:nvSpPr>
          <p:cNvPr id="233475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5638800" cy="32766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It is the result of the following</a:t>
            </a: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en-US" sz="3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ts val="0"/>
              </a:spcBef>
            </a:pP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int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g;</a:t>
            </a:r>
          </a:p>
          <a:p>
            <a:pPr algn="l">
              <a:spcBef>
                <a:spcPts val="0"/>
              </a:spcBef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5=g;</a:t>
            </a:r>
          </a:p>
          <a:p>
            <a:pPr algn="l">
              <a:spcBef>
                <a:spcPts val="0"/>
              </a:spcBef>
            </a:pP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System.out.print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(++g*79);</a:t>
            </a:r>
          </a:p>
        </p:txBody>
      </p:sp>
      <p:sp>
        <p:nvSpPr>
          <p:cNvPr id="233476" name="Text Box 4"/>
          <p:cNvSpPr txBox="1">
            <a:spLocks noChangeArrowheads="1"/>
          </p:cNvSpPr>
          <p:nvPr/>
        </p:nvSpPr>
        <p:spPr bwMode="auto">
          <a:xfrm>
            <a:off x="2209800" y="5181600"/>
            <a:ext cx="5638800" cy="1447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error message?</a:t>
            </a:r>
          </a:p>
        </p:txBody>
      </p:sp>
      <p:pic>
        <p:nvPicPr>
          <p:cNvPr id="233477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33478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34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33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478"/>
                  </p:tgtEl>
                </p:cond>
              </p:nextCondLst>
            </p:seq>
          </p:childTnLst>
        </p:cTn>
      </p:par>
    </p:tnLst>
    <p:bldLst>
      <p:bldP spid="2334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2: $400</a:t>
            </a:r>
          </a:p>
        </p:txBody>
      </p:sp>
      <p:sp>
        <p:nvSpPr>
          <p:cNvPr id="234499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5638800" cy="42243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CA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True or False? All following code fragments are illegal:</a:t>
            </a:r>
          </a:p>
          <a:p>
            <a:pPr algn="l">
              <a:spcBef>
                <a:spcPts val="0"/>
              </a:spcBef>
            </a:pPr>
            <a:r>
              <a:rPr lang="en-CA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I)  </a:t>
            </a:r>
            <a:r>
              <a:rPr lang="en-CA" sz="36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int</a:t>
            </a:r>
            <a:r>
              <a:rPr lang="en-CA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CA" sz="36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answ</a:t>
            </a:r>
            <a:r>
              <a:rPr lang="en-CA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= 47.4;</a:t>
            </a:r>
          </a:p>
          <a:p>
            <a:pPr algn="l">
              <a:spcBef>
                <a:spcPts val="0"/>
              </a:spcBef>
            </a:pPr>
            <a:r>
              <a:rPr lang="en-CA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II) double sum = 103;</a:t>
            </a:r>
          </a:p>
          <a:p>
            <a:pPr algn="l">
              <a:spcBef>
                <a:spcPts val="0"/>
              </a:spcBef>
            </a:pPr>
            <a:r>
              <a:rPr lang="en-CA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III) final </a:t>
            </a:r>
            <a:r>
              <a:rPr lang="en-CA" sz="36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int</a:t>
            </a:r>
            <a:r>
              <a:rPr lang="en-CA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CA" sz="36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val</a:t>
            </a:r>
            <a:r>
              <a:rPr lang="en-CA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</a:p>
          <a:p>
            <a:pPr algn="l">
              <a:spcBef>
                <a:spcPts val="0"/>
              </a:spcBef>
            </a:pPr>
            <a:r>
              <a:rPr lang="en-CA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CA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CA" sz="36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val</a:t>
            </a:r>
            <a:r>
              <a:rPr lang="en-CA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=3;</a:t>
            </a:r>
          </a:p>
        </p:txBody>
      </p:sp>
      <p:sp>
        <p:nvSpPr>
          <p:cNvPr id="234500" name="Text Box 4"/>
          <p:cNvSpPr txBox="1">
            <a:spLocks noChangeArrowheads="1"/>
          </p:cNvSpPr>
          <p:nvPr/>
        </p:nvSpPr>
        <p:spPr bwMode="auto">
          <a:xfrm>
            <a:off x="2209800" y="5748338"/>
            <a:ext cx="5638800" cy="1447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False?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34501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34502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45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34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4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4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502"/>
                  </p:tgtEl>
                </p:cond>
              </p:nextCondLst>
            </p:seq>
          </p:childTnLst>
        </p:cTn>
      </p:par>
    </p:tnLst>
    <p:bldLst>
      <p:bldP spid="2345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2: $500</a:t>
            </a:r>
          </a:p>
        </p:txBody>
      </p:sp>
      <p:sp>
        <p:nvSpPr>
          <p:cNvPr id="235523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5905500" cy="3429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/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of the following expressions are legal? </a:t>
            </a:r>
            <a:endParaRPr lang="en-C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C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I) </a:t>
            </a: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String x = "Hello"; </a:t>
            </a:r>
            <a:r>
              <a:rPr lang="en-C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= 9; x += y; </a:t>
            </a:r>
          </a:p>
          <a:p>
            <a:pPr algn="l"/>
            <a:r>
              <a:rPr lang="en-C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II) </a:t>
            </a: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String x = "Hello"; </a:t>
            </a:r>
            <a:r>
              <a:rPr lang="en-C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= 9; if (x == y) {} </a:t>
            </a:r>
          </a:p>
          <a:p>
            <a:pPr algn="l"/>
            <a:r>
              <a:rPr lang="en-C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III) </a:t>
            </a: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String x = "Hello"; </a:t>
            </a:r>
            <a:r>
              <a:rPr lang="en-C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= 9; x = x + </a:t>
            </a:r>
            <a:r>
              <a:rPr lang="en-C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+       </a:t>
            </a:r>
          </a:p>
          <a:p>
            <a:pPr algn="l"/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C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(</a:t>
            </a: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x&gt;3); </a:t>
            </a:r>
          </a:p>
          <a:p>
            <a:pPr algn="l"/>
            <a:r>
              <a:rPr lang="en-C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IV) </a:t>
            </a: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String x = "Hello"; </a:t>
            </a:r>
            <a:r>
              <a:rPr lang="en-C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= 9; y = y + x; </a:t>
            </a:r>
          </a:p>
          <a:p>
            <a:pPr algn="l"/>
            <a:r>
              <a:rPr lang="en-C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V) </a:t>
            </a: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String x; </a:t>
            </a:r>
            <a:r>
              <a:rPr lang="en-C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y;</a:t>
            </a:r>
          </a:p>
          <a:p>
            <a:pPr algn="l"/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if (</a:t>
            </a:r>
            <a:r>
              <a:rPr lang="en-C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x.length</a:t>
            </a: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 &gt; 0) y = </a:t>
            </a:r>
            <a:r>
              <a:rPr lang="en-C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x.length</a:t>
            </a:r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(); </a:t>
            </a:r>
          </a:p>
          <a:p>
            <a:pPr algn="l">
              <a:spcBef>
                <a:spcPct val="50000"/>
              </a:spcBef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24" name="Text Box 4"/>
          <p:cNvSpPr txBox="1">
            <a:spLocks noChangeArrowheads="1"/>
          </p:cNvSpPr>
          <p:nvPr/>
        </p:nvSpPr>
        <p:spPr bwMode="auto">
          <a:xfrm>
            <a:off x="2133600" y="5410200"/>
            <a:ext cx="5638800" cy="1066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I only   ?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35525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35526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55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355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526"/>
                  </p:tgtEl>
                </p:cond>
              </p:nextCondLst>
            </p:seq>
          </p:childTnLst>
        </p:cTn>
      </p:par>
    </p:tnLst>
    <p:bldLst>
      <p:bldP spid="2355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3: $100</a:t>
            </a:r>
          </a:p>
        </p:txBody>
      </p:sp>
      <p:sp>
        <p:nvSpPr>
          <p:cNvPr id="236547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5638800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/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It’s the value of the following expression</a:t>
            </a:r>
          </a:p>
          <a:p>
            <a:pPr algn="l"/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6 % 3 + 4%10</a:t>
            </a:r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2209800" y="4500349"/>
            <a:ext cx="5638800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Four (4)?</a:t>
            </a:r>
          </a:p>
        </p:txBody>
      </p:sp>
      <p:pic>
        <p:nvPicPr>
          <p:cNvPr id="236549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36550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65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365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550"/>
                  </p:tgtEl>
                </p:cond>
              </p:nextCondLst>
            </p:seq>
          </p:childTnLst>
        </p:cTn>
      </p:par>
    </p:tnLst>
    <p:bldLst>
      <p:bldP spid="2365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3: $200</a:t>
            </a:r>
          </a:p>
        </p:txBody>
      </p:sp>
      <p:sp>
        <p:nvSpPr>
          <p:cNvPr id="237571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5638800" cy="2590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It is an expression that can be used to find out the first digit of the 2-digit number </a:t>
            </a: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intNum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2216624" y="4495800"/>
            <a:ext cx="5638800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intNum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/10?</a:t>
            </a:r>
          </a:p>
        </p:txBody>
      </p:sp>
      <p:pic>
        <p:nvPicPr>
          <p:cNvPr id="237573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37574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75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375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574"/>
                  </p:tgtEl>
                </p:cond>
              </p:nextCondLst>
            </p:seq>
          </p:childTnLst>
        </p:cTn>
      </p:par>
    </p:tnLst>
    <p:bldLst>
      <p:bldP spid="2375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3: $300</a:t>
            </a:r>
          </a:p>
        </p:txBody>
      </p:sp>
      <p:sp>
        <p:nvSpPr>
          <p:cNvPr id="238595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6248400" cy="2438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It’s a result of</a:t>
            </a:r>
          </a:p>
          <a:p>
            <a:pPr algn="l">
              <a:spcBef>
                <a:spcPct val="50000"/>
              </a:spcBef>
            </a:pPr>
            <a:r>
              <a:rPr lang="en-US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Math.round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Math.ceil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(-5.3) + </a:t>
            </a:r>
            <a:r>
              <a:rPr lang="en-US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Math.floor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(-5.3) )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8596" name="Text Box 4"/>
          <p:cNvSpPr txBox="1">
            <a:spLocks noChangeArrowheads="1"/>
          </p:cNvSpPr>
          <p:nvPr/>
        </p:nvSpPr>
        <p:spPr bwMode="auto">
          <a:xfrm>
            <a:off x="2208663" y="4495800"/>
            <a:ext cx="5638800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-11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?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38597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38598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85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385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598"/>
                  </p:tgtEl>
                </p:cond>
              </p:nextCondLst>
            </p:seq>
          </p:childTnLst>
        </p:cTn>
      </p:par>
    </p:tnLst>
    <p:bldLst>
      <p:bldP spid="23859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3: $400</a:t>
            </a:r>
          </a:p>
        </p:txBody>
      </p:sp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5638800" cy="2971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expression which displays a random number from the set</a:t>
            </a:r>
          </a:p>
          <a:p>
            <a:pPr algn="l">
              <a:spcBef>
                <a:spcPct val="500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{ 1, 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7}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9620" name="Text Box 4"/>
          <p:cNvSpPr txBox="1">
            <a:spLocks noChangeArrowheads="1"/>
          </p:cNvSpPr>
          <p:nvPr/>
        </p:nvSpPr>
        <p:spPr bwMode="auto">
          <a:xfrm>
            <a:off x="2209800" y="4800600"/>
            <a:ext cx="5638800" cy="9906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(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int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)(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Math.random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()*4)*2+1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?</a:t>
            </a:r>
          </a:p>
        </p:txBody>
      </p:sp>
      <p:pic>
        <p:nvPicPr>
          <p:cNvPr id="239621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39622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9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39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9622"/>
                  </p:tgtEl>
                </p:cond>
              </p:nextCondLst>
            </p:seq>
          </p:childTnLst>
        </p:cTn>
      </p:par>
    </p:tnLst>
    <p:bldLst>
      <p:bldP spid="2396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3: $500</a:t>
            </a:r>
          </a:p>
        </p:txBody>
      </p:sp>
      <p:sp>
        <p:nvSpPr>
          <p:cNvPr id="240643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5638800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/>
            <a:r>
              <a:rPr lang="en-US" sz="3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expression which displays a random number from the set:  </a:t>
            </a:r>
          </a:p>
          <a:p>
            <a:pPr algn="l"/>
            <a:endParaRPr lang="en-US" sz="3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r>
              <a:rPr lang="en-US" sz="3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All the numbers with one decimal place from 0.0 to 5.0 (for example 0.4, 0.8, 3.9, 4.7 and so on) </a:t>
            </a:r>
          </a:p>
        </p:txBody>
      </p:sp>
      <p:sp>
        <p:nvSpPr>
          <p:cNvPr id="240644" name="Text Box 4"/>
          <p:cNvSpPr txBox="1">
            <a:spLocks noChangeArrowheads="1"/>
          </p:cNvSpPr>
          <p:nvPr/>
        </p:nvSpPr>
        <p:spPr bwMode="auto">
          <a:xfrm>
            <a:off x="2133600" y="5017827"/>
            <a:ext cx="5712725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</a:t>
            </a:r>
          </a:p>
          <a:p>
            <a:pPr algn="l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(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i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nt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)(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Math.random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()*51) /10.0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40645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40646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06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406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0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0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0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646"/>
                  </p:tgtEl>
                </p:cond>
              </p:nextCondLst>
            </p:seq>
          </p:childTnLst>
        </p:cTn>
      </p:par>
    </p:tnLst>
    <p:bldLst>
      <p:bldP spid="2406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4: $100</a:t>
            </a:r>
          </a:p>
        </p:txBody>
      </p:sp>
      <p:sp>
        <p:nvSpPr>
          <p:cNvPr id="241667" name="Text Box 3"/>
          <p:cNvSpPr txBox="1">
            <a:spLocks noChangeArrowheads="1"/>
          </p:cNvSpPr>
          <p:nvPr/>
        </p:nvSpPr>
        <p:spPr bwMode="auto">
          <a:xfrm>
            <a:off x="2209800" y="1523999"/>
            <a:ext cx="5638800" cy="301729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 algn="l"/>
            <a:r>
              <a:rPr lang="en-C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given code prints</a:t>
            </a:r>
            <a:r>
              <a:rPr lang="en-C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C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String s = " jeopardy  ";</a:t>
            </a:r>
          </a:p>
          <a:p>
            <a:pPr algn="l"/>
            <a:r>
              <a:rPr lang="en-CA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s.trim</a:t>
            </a:r>
            <a:r>
              <a:rPr lang="en-C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();</a:t>
            </a:r>
          </a:p>
          <a:p>
            <a:pPr algn="l"/>
            <a:r>
              <a:rPr lang="en-CA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System.out.print</a:t>
            </a:r>
            <a:r>
              <a:rPr lang="en-C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</a:p>
          <a:p>
            <a:pPr algn="l"/>
            <a:r>
              <a:rPr lang="en-C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  <a:r>
              <a:rPr lang="en-CA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s.substring</a:t>
            </a:r>
            <a:r>
              <a:rPr lang="en-C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(3,5));</a:t>
            </a:r>
            <a:endParaRPr lang="en-C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1668" name="Text Box 4"/>
          <p:cNvSpPr txBox="1">
            <a:spLocks noChangeArrowheads="1"/>
          </p:cNvSpPr>
          <p:nvPr/>
        </p:nvSpPr>
        <p:spPr bwMode="auto">
          <a:xfrm>
            <a:off x="2176818" y="4748462"/>
            <a:ext cx="5638800" cy="140230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</a:t>
            </a:r>
            <a:r>
              <a:rPr lang="en-CA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op</a:t>
            </a:r>
            <a:r>
              <a:rPr lang="en-CA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?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41669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41670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16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416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1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1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670"/>
                  </p:tgtEl>
                </p:cond>
              </p:nextCondLst>
            </p:seq>
          </p:childTnLst>
        </p:cTn>
      </p:par>
    </p:tnLst>
    <p:bldLst>
      <p:bldP spid="24166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4: $200</a:t>
            </a:r>
          </a:p>
        </p:txBody>
      </p:sp>
      <p:sp>
        <p:nvSpPr>
          <p:cNvPr id="242691" name="Text Box 3"/>
          <p:cNvSpPr txBox="1">
            <a:spLocks noChangeArrowheads="1"/>
          </p:cNvSpPr>
          <p:nvPr/>
        </p:nvSpPr>
        <p:spPr bwMode="auto">
          <a:xfrm>
            <a:off x="2181366" y="1371600"/>
            <a:ext cx="6105525" cy="36576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 algn="l"/>
            <a:r>
              <a:rPr lang="en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given code </a:t>
            </a:r>
            <a:r>
              <a:rPr lang="en-C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prints</a:t>
            </a:r>
          </a:p>
          <a:p>
            <a:pPr lvl="0" algn="l"/>
            <a:endParaRPr lang="en-C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/>
            <a:r>
              <a:rPr lang="en-C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String </a:t>
            </a:r>
            <a:r>
              <a:rPr lang="en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 = "</a:t>
            </a:r>
            <a:r>
              <a:rPr lang="en-C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Hello!!";</a:t>
            </a:r>
            <a:r>
              <a:rPr lang="en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String sub;</a:t>
            </a:r>
            <a:br>
              <a:rPr lang="en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CA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</a:t>
            </a:r>
            <a:r>
              <a:rPr lang="en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n-CA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greet.length</a:t>
            </a:r>
            <a:r>
              <a:rPr lang="en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();</a:t>
            </a:r>
            <a:br>
              <a:rPr lang="en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 = </a:t>
            </a:r>
            <a:r>
              <a:rPr lang="en-CA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greet.substring</a:t>
            </a:r>
            <a:r>
              <a:rPr lang="en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(0, (</a:t>
            </a:r>
            <a:r>
              <a:rPr lang="en-CA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</a:t>
            </a:r>
            <a:r>
              <a:rPr lang="en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/2));</a:t>
            </a:r>
            <a:br>
              <a:rPr lang="en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System.out.println</a:t>
            </a:r>
            <a:r>
              <a:rPr lang="en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(sub);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2692" name="Text Box 4"/>
          <p:cNvSpPr txBox="1">
            <a:spLocks noChangeArrowheads="1"/>
          </p:cNvSpPr>
          <p:nvPr/>
        </p:nvSpPr>
        <p:spPr bwMode="auto">
          <a:xfrm>
            <a:off x="2213496" y="5455693"/>
            <a:ext cx="5638800" cy="109750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“Hel”?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42693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42694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26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426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2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2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694"/>
                  </p:tgtEl>
                </p:cond>
              </p:nextCondLst>
            </p:seq>
          </p:childTnLst>
        </p:cTn>
      </p:par>
    </p:tnLst>
    <p:bldLst>
      <p:bldP spid="2426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29400"/>
            <a:ext cx="990600" cy="304800"/>
          </a:xfrm>
          <a:noFill/>
        </p:spPr>
        <p:txBody>
          <a:bodyPr/>
          <a:lstStyle/>
          <a:p>
            <a:r>
              <a:rPr lang="en-US" sz="500" dirty="0">
                <a:solidFill>
                  <a:srgbClr val="1A3AFF"/>
                </a:solidFill>
              </a:rPr>
              <a:t>Game Board</a:t>
            </a:r>
          </a:p>
        </p:txBody>
      </p:sp>
      <p:sp>
        <p:nvSpPr>
          <p:cNvPr id="251912" name="AutoShape 8">
            <a:hlinkClick r:id="rId5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395288" y="2744788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200</a:t>
            </a:r>
          </a:p>
        </p:txBody>
      </p:sp>
      <p:sp>
        <p:nvSpPr>
          <p:cNvPr id="251913" name="AutoShape 9">
            <a:hlinkClick r:id="rId7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2109788" y="2744788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200</a:t>
            </a:r>
          </a:p>
        </p:txBody>
      </p:sp>
      <p:sp>
        <p:nvSpPr>
          <p:cNvPr id="251914" name="AutoShape 10">
            <a:hlinkClick r:id="rId8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3824288" y="2744788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200</a:t>
            </a:r>
          </a:p>
        </p:txBody>
      </p:sp>
      <p:sp>
        <p:nvSpPr>
          <p:cNvPr id="251915" name="AutoShape 11">
            <a:hlinkClick r:id="rId9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5538788" y="2744788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200</a:t>
            </a:r>
          </a:p>
        </p:txBody>
      </p:sp>
      <p:sp>
        <p:nvSpPr>
          <p:cNvPr id="251916" name="AutoShape 12">
            <a:hlinkClick r:id="rId10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7253288" y="2744788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200</a:t>
            </a:r>
          </a:p>
        </p:txBody>
      </p:sp>
      <p:sp>
        <p:nvSpPr>
          <p:cNvPr id="251917" name="AutoShape 13">
            <a:hlinkClick r:id="rId11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395288" y="4521200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400</a:t>
            </a:r>
          </a:p>
        </p:txBody>
      </p:sp>
      <p:sp>
        <p:nvSpPr>
          <p:cNvPr id="251918" name="AutoShape 14">
            <a:hlinkClick r:id="rId12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2109788" y="4521200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400</a:t>
            </a:r>
          </a:p>
        </p:txBody>
      </p:sp>
      <p:sp>
        <p:nvSpPr>
          <p:cNvPr id="251919" name="AutoShape 15">
            <a:hlinkClick r:id="rId13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3824288" y="4521200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</a:rPr>
              <a:t>$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400</a:t>
            </a:r>
          </a:p>
        </p:txBody>
      </p:sp>
      <p:sp>
        <p:nvSpPr>
          <p:cNvPr id="251920" name="AutoShape 16">
            <a:hlinkClick r:id="rId14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5538788" y="4521200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</a:rPr>
              <a:t>$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400</a:t>
            </a:r>
          </a:p>
        </p:txBody>
      </p:sp>
      <p:sp>
        <p:nvSpPr>
          <p:cNvPr id="251922" name="AutoShape 18">
            <a:hlinkClick r:id="rId15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395288" y="1857375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</a:rPr>
              <a:t>$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10</a:t>
            </a:r>
            <a:r>
              <a:rPr lang="en-US" sz="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0</a:t>
            </a:r>
          </a:p>
        </p:txBody>
      </p:sp>
      <p:sp>
        <p:nvSpPr>
          <p:cNvPr id="251923" name="AutoShape 19">
            <a:hlinkClick r:id="rId16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2109788" y="1857375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10</a:t>
            </a:r>
            <a:r>
              <a:rPr lang="en-US" sz="80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0</a:t>
            </a:r>
          </a:p>
        </p:txBody>
      </p:sp>
      <p:sp>
        <p:nvSpPr>
          <p:cNvPr id="251924" name="AutoShape 20">
            <a:hlinkClick r:id="rId17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3824288" y="1857375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10</a:t>
            </a:r>
            <a:r>
              <a:rPr lang="en-US" sz="80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0</a:t>
            </a:r>
          </a:p>
        </p:txBody>
      </p:sp>
      <p:sp>
        <p:nvSpPr>
          <p:cNvPr id="251925" name="AutoShape 21">
            <a:hlinkClick r:id="rId18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5538788" y="1857375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</a:rPr>
              <a:t>$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10</a:t>
            </a:r>
            <a:r>
              <a:rPr lang="en-US" sz="8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0</a:t>
            </a:r>
          </a:p>
        </p:txBody>
      </p:sp>
      <p:sp>
        <p:nvSpPr>
          <p:cNvPr id="251926" name="AutoShape 22">
            <a:hlinkClick r:id="rId19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7253288" y="1857375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10</a:t>
            </a:r>
            <a:r>
              <a:rPr lang="en-US" sz="80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0</a:t>
            </a:r>
          </a:p>
        </p:txBody>
      </p:sp>
      <p:sp>
        <p:nvSpPr>
          <p:cNvPr id="251927" name="AutoShape 23">
            <a:hlinkClick r:id="rId20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395288" y="3633788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300</a:t>
            </a:r>
          </a:p>
        </p:txBody>
      </p:sp>
      <p:sp>
        <p:nvSpPr>
          <p:cNvPr id="251928" name="AutoShape 24">
            <a:hlinkClick r:id="rId21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2109788" y="3633788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300</a:t>
            </a:r>
          </a:p>
        </p:txBody>
      </p:sp>
      <p:sp>
        <p:nvSpPr>
          <p:cNvPr id="251929" name="AutoShape 25">
            <a:hlinkClick r:id="rId22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3824288" y="3633788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300</a:t>
            </a:r>
          </a:p>
        </p:txBody>
      </p:sp>
      <p:sp>
        <p:nvSpPr>
          <p:cNvPr id="251930" name="AutoShape 26">
            <a:hlinkClick r:id="rId23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5538788" y="3633788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300</a:t>
            </a:r>
          </a:p>
        </p:txBody>
      </p:sp>
      <p:sp>
        <p:nvSpPr>
          <p:cNvPr id="251931" name="AutoShape 27">
            <a:hlinkClick r:id="rId24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7253288" y="3633788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</a:rPr>
              <a:t>$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300</a:t>
            </a:r>
          </a:p>
        </p:txBody>
      </p:sp>
      <p:sp>
        <p:nvSpPr>
          <p:cNvPr id="251932" name="AutoShape 28">
            <a:hlinkClick r:id="rId25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395288" y="5410200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500</a:t>
            </a:r>
          </a:p>
        </p:txBody>
      </p:sp>
      <p:sp>
        <p:nvSpPr>
          <p:cNvPr id="251933" name="AutoShape 29">
            <a:hlinkClick r:id="rId26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2109788" y="5410200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500</a:t>
            </a:r>
          </a:p>
        </p:txBody>
      </p:sp>
      <p:sp>
        <p:nvSpPr>
          <p:cNvPr id="251934" name="AutoShape 30">
            <a:hlinkClick r:id="rId27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3824288" y="5410200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>
                <a:solidFill>
                  <a:schemeClr val="bg1"/>
                </a:solidFill>
              </a:rPr>
              <a:t>$</a:t>
            </a:r>
            <a:r>
              <a:rPr lang="en-US" sz="2800">
                <a:solidFill>
                  <a:schemeClr val="bg1"/>
                </a:solidFill>
                <a:latin typeface="Arial Black" pitchFamily="34" charset="0"/>
              </a:rPr>
              <a:t>500</a:t>
            </a:r>
          </a:p>
        </p:txBody>
      </p:sp>
      <p:sp>
        <p:nvSpPr>
          <p:cNvPr id="251935" name="AutoShape 31">
            <a:hlinkClick r:id="rId28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5538788" y="5410200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</a:rPr>
              <a:t>$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500</a:t>
            </a:r>
          </a:p>
        </p:txBody>
      </p:sp>
      <p:pic>
        <p:nvPicPr>
          <p:cNvPr id="251937" name="Picture 33" descr="final_jeopardy">
            <a:hlinkClick r:id="rId29" action="ppaction://hlinksldjump"/>
          </p:cNvPr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3505200" y="6248400"/>
            <a:ext cx="2152650" cy="390525"/>
          </a:xfrm>
          <a:prstGeom prst="rect">
            <a:avLst/>
          </a:prstGeom>
          <a:noFill/>
        </p:spPr>
      </p:pic>
      <p:pic>
        <p:nvPicPr>
          <p:cNvPr id="251938" name="Picture 34">
            <a:hlinkClick r:id="" action="ppaction://media"/>
          </p:cNvPr>
          <p:cNvPicPr preferRelativeResize="0">
            <a:picLocks noRot="1" noChangeAspect="1" noChangeArrowheads="1"/>
          </p:cNvPicPr>
          <p:nvPr>
            <a:wavAudioFile r:embed="rId1" name="boardfill.wav"/>
          </p:nvPr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457200" y="632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1907" name="AutoShape 3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381000" y="257175"/>
            <a:ext cx="1524000" cy="1371600"/>
          </a:xfrm>
          <a:prstGeom prst="roundRect">
            <a:avLst>
              <a:gd name="adj" fmla="val 16667"/>
            </a:avLst>
          </a:prstGeom>
          <a:solidFill>
            <a:srgbClr val="F7BA0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lIns="45720" rIns="45720" anchor="ctr"/>
          <a:lstStyle/>
          <a:p>
            <a:pPr eaLnBrk="1" hangingPunct="1"/>
            <a:r>
              <a:rPr lang="en-US" sz="1800" b="1" dirty="0" smtClean="0">
                <a:solidFill>
                  <a:schemeClr val="tx1"/>
                </a:solidFill>
              </a:rPr>
              <a:t>Output  Input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51908" name="AutoShape 4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2095500" y="257175"/>
            <a:ext cx="1524000" cy="1371600"/>
          </a:xfrm>
          <a:prstGeom prst="roundRect">
            <a:avLst>
              <a:gd name="adj" fmla="val 16667"/>
            </a:avLst>
          </a:prstGeom>
          <a:solidFill>
            <a:srgbClr val="F7BA0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lIns="45720" rIns="45720" anchor="ctr"/>
          <a:lstStyle/>
          <a:p>
            <a:pPr eaLnBrk="1" hangingPunct="1"/>
            <a:r>
              <a:rPr lang="en-US" sz="1800" b="1" dirty="0" smtClean="0">
                <a:solidFill>
                  <a:schemeClr val="tx1"/>
                </a:solidFill>
              </a:rPr>
              <a:t>Variables and Constants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51909" name="AutoShape 5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3810000" y="257175"/>
            <a:ext cx="1524000" cy="1371600"/>
          </a:xfrm>
          <a:prstGeom prst="roundRect">
            <a:avLst>
              <a:gd name="adj" fmla="val 16667"/>
            </a:avLst>
          </a:prstGeom>
          <a:solidFill>
            <a:srgbClr val="F7BA0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lIns="45720" rIns="45720" anchor="ctr"/>
          <a:lstStyle/>
          <a:p>
            <a:pPr eaLnBrk="1" hangingPunct="1"/>
            <a:r>
              <a:rPr lang="en-US" sz="1700" b="1" dirty="0" smtClean="0">
                <a:solidFill>
                  <a:schemeClr val="tx1"/>
                </a:solidFill>
              </a:rPr>
              <a:t>Calculations and </a:t>
            </a:r>
            <a:r>
              <a:rPr lang="en-US" sz="1600" b="1" dirty="0">
                <a:solidFill>
                  <a:schemeClr val="tx1"/>
                </a:solidFill>
              </a:rPr>
              <a:t>Math </a:t>
            </a:r>
            <a:r>
              <a:rPr lang="en-US" sz="1600" b="1" dirty="0" smtClean="0">
                <a:solidFill>
                  <a:schemeClr val="tx1"/>
                </a:solidFill>
              </a:rPr>
              <a:t>methods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1910" name="AutoShape 6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524500" y="257175"/>
            <a:ext cx="1524000" cy="1371600"/>
          </a:xfrm>
          <a:prstGeom prst="roundRect">
            <a:avLst>
              <a:gd name="adj" fmla="val 16667"/>
            </a:avLst>
          </a:prstGeom>
          <a:solidFill>
            <a:srgbClr val="F7BA0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lIns="45720" rIns="45720" anchor="ctr"/>
          <a:lstStyle/>
          <a:p>
            <a:pPr eaLnBrk="1" hangingPunct="1"/>
            <a:r>
              <a:rPr lang="en-US" sz="1800" b="1" dirty="0" smtClean="0">
                <a:solidFill>
                  <a:schemeClr val="tx1"/>
                </a:solidFill>
              </a:rPr>
              <a:t>Strings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51911" name="AutoShape 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7239000" y="257175"/>
            <a:ext cx="1524000" cy="1371600"/>
          </a:xfrm>
          <a:prstGeom prst="roundRect">
            <a:avLst>
              <a:gd name="adj" fmla="val 16667"/>
            </a:avLst>
          </a:prstGeom>
          <a:solidFill>
            <a:srgbClr val="F7BA0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lIns="45720" rIns="45720" anchor="ctr"/>
          <a:lstStyle/>
          <a:p>
            <a:pPr eaLnBrk="1" hangingPunct="1"/>
            <a:r>
              <a:rPr lang="en-US" sz="1800" b="1" dirty="0" smtClean="0">
                <a:solidFill>
                  <a:schemeClr val="tx1"/>
                </a:solidFill>
              </a:rPr>
              <a:t>Boolean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4" name="AutoShape 16">
            <a:hlinkClick r:id="rId32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7254425" y="4521200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</a:rPr>
              <a:t>$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400</a:t>
            </a:r>
          </a:p>
        </p:txBody>
      </p:sp>
      <p:sp>
        <p:nvSpPr>
          <p:cNvPr id="35" name="AutoShape 31">
            <a:hlinkClick r:id="rId33" action="ppaction://hlinksldjump">
              <a:snd r:embed="rId6" name="select.wav"/>
            </a:hlinkClick>
          </p:cNvPr>
          <p:cNvSpPr>
            <a:spLocks noChangeArrowheads="1"/>
          </p:cNvSpPr>
          <p:nvPr/>
        </p:nvSpPr>
        <p:spPr bwMode="auto">
          <a:xfrm>
            <a:off x="7280583" y="5410200"/>
            <a:ext cx="1524000" cy="685800"/>
          </a:xfrm>
          <a:prstGeom prst="roundRect">
            <a:avLst>
              <a:gd name="adj" fmla="val 16667"/>
            </a:avLst>
          </a:prstGeom>
          <a:solidFill>
            <a:srgbClr val="1A3AFF"/>
          </a:solidFill>
          <a:ln w="22225">
            <a:solidFill>
              <a:schemeClr val="tx1"/>
            </a:solidFill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</a:rPr>
              <a:t>$</a:t>
            </a:r>
            <a:r>
              <a:rPr lang="en-US" sz="2800" dirty="0">
                <a:solidFill>
                  <a:schemeClr val="bg1"/>
                </a:solidFill>
                <a:latin typeface="Arial Black" pitchFamily="34" charset="0"/>
              </a:rPr>
              <a:t>500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68" fill="hold"/>
                                        <p:tgtEl>
                                          <p:spTgt spid="2519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46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8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1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1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19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19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SSN00454A0000[1]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800"/>
                            </p:stCondLst>
                            <p:childTnLst>
                              <p:par>
                                <p:cTn id="61" presetID="49" presetClass="entr" presetSubtype="0" de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SSN00454A0000[1]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300"/>
                            </p:stCondLst>
                            <p:childTnLst>
                              <p:par>
                                <p:cTn id="68" presetID="49" presetClass="entr" presetSubtype="0" de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SSN00454A0000[1]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800"/>
                            </p:stCondLst>
                            <p:childTnLst>
                              <p:par>
                                <p:cTn id="75" presetID="49" presetClass="entr" presetSubtype="0" de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1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1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519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19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SSN00454A0000[1]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300"/>
                            </p:stCondLst>
                            <p:childTnLst>
                              <p:par>
                                <p:cTn id="82" presetID="49" presetClass="entr" presetSubtype="0" de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19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SSN00454A0000[1]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46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9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1938"/>
                </p:tgtEl>
              </p:cMediaNode>
            </p:audio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519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2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519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12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519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27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519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17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519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32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2519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2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2519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1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519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28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2519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2519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33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519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24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2519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14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2519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29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519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19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2519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34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2519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25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2519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15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519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30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2519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20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2519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35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2519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26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2519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16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2519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931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251912" grpId="0" animBg="1"/>
      <p:bldP spid="251912" grpId="1" animBg="1"/>
      <p:bldP spid="251913" grpId="0" animBg="1"/>
      <p:bldP spid="251913" grpId="1" animBg="1"/>
      <p:bldP spid="251914" grpId="0" animBg="1"/>
      <p:bldP spid="251914" grpId="1" animBg="1"/>
      <p:bldP spid="251915" grpId="0" animBg="1"/>
      <p:bldP spid="251915" grpId="1" animBg="1"/>
      <p:bldP spid="251916" grpId="0" animBg="1"/>
      <p:bldP spid="251916" grpId="1" animBg="1"/>
      <p:bldP spid="251917" grpId="0" animBg="1"/>
      <p:bldP spid="251917" grpId="1" animBg="1"/>
      <p:bldP spid="251918" grpId="0" animBg="1"/>
      <p:bldP spid="251918" grpId="1" animBg="1"/>
      <p:bldP spid="251919" grpId="0" animBg="1"/>
      <p:bldP spid="251919" grpId="1" animBg="1"/>
      <p:bldP spid="251920" grpId="0" animBg="1"/>
      <p:bldP spid="251920" grpId="1" animBg="1"/>
      <p:bldP spid="251922" grpId="0" animBg="1"/>
      <p:bldP spid="251922" grpId="1" animBg="1"/>
      <p:bldP spid="251923" grpId="0" animBg="1"/>
      <p:bldP spid="251923" grpId="1" animBg="1"/>
      <p:bldP spid="251924" grpId="0" animBg="1"/>
      <p:bldP spid="251924" grpId="1" animBg="1"/>
      <p:bldP spid="251925" grpId="0" animBg="1"/>
      <p:bldP spid="251925" grpId="1" animBg="1"/>
      <p:bldP spid="251926" grpId="0" animBg="1"/>
      <p:bldP spid="251926" grpId="1" animBg="1"/>
      <p:bldP spid="251927" grpId="0" animBg="1"/>
      <p:bldP spid="251927" grpId="1" animBg="1"/>
      <p:bldP spid="251928" grpId="0" animBg="1"/>
      <p:bldP spid="251928" grpId="1" animBg="1"/>
      <p:bldP spid="251929" grpId="0" animBg="1"/>
      <p:bldP spid="251929" grpId="1" animBg="1"/>
      <p:bldP spid="251930" grpId="0" animBg="1"/>
      <p:bldP spid="251930" grpId="1" animBg="1"/>
      <p:bldP spid="251931" grpId="0" animBg="1"/>
      <p:bldP spid="251931" grpId="1" animBg="1"/>
      <p:bldP spid="251932" grpId="0" animBg="1"/>
      <p:bldP spid="251932" grpId="1" animBg="1"/>
      <p:bldP spid="251933" grpId="0" animBg="1"/>
      <p:bldP spid="251933" grpId="1" animBg="1"/>
      <p:bldP spid="251934" grpId="0" animBg="1"/>
      <p:bldP spid="251934" grpId="1" animBg="1"/>
      <p:bldP spid="251935" grpId="0" animBg="1"/>
      <p:bldP spid="251935" grpId="1" animBg="1"/>
      <p:bldP spid="251907" grpId="0" animBg="1"/>
      <p:bldP spid="251908" grpId="0" animBg="1"/>
      <p:bldP spid="251909" grpId="0" animBg="1"/>
      <p:bldP spid="251910" grpId="0" animBg="1"/>
      <p:bldP spid="251911" grpId="0" animBg="1"/>
      <p:bldP spid="34" grpId="0" animBg="1"/>
      <p:bldP spid="34" grpId="1" animBg="1"/>
      <p:bldP spid="35" grpId="0" animBg="1"/>
      <p:bldP spid="35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4: $300</a:t>
            </a:r>
          </a:p>
        </p:txBody>
      </p:sp>
      <p:sp>
        <p:nvSpPr>
          <p:cNvPr id="243715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5638800" cy="25146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 algn="l"/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is the value of x if</a:t>
            </a:r>
          </a:p>
          <a:p>
            <a:pPr lvl="0" algn="l"/>
            <a:endParaRPr lang="en-C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/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String </a:t>
            </a:r>
            <a:r>
              <a:rPr lang="en-CA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</a:t>
            </a: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"Did Hannah see bees? ";</a:t>
            </a:r>
          </a:p>
          <a:p>
            <a:pPr lvl="0" algn="l"/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x=</a:t>
            </a:r>
            <a:r>
              <a:rPr lang="en-CA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str.substring</a:t>
            </a: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(0,4).trim().length();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3716" name="Text Box 4"/>
          <p:cNvSpPr txBox="1">
            <a:spLocks noChangeArrowheads="1"/>
          </p:cNvSpPr>
          <p:nvPr/>
        </p:nvSpPr>
        <p:spPr bwMode="auto">
          <a:xfrm>
            <a:off x="2209800" y="4513997"/>
            <a:ext cx="5638800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3?</a:t>
            </a:r>
          </a:p>
        </p:txBody>
      </p:sp>
      <p:pic>
        <p:nvPicPr>
          <p:cNvPr id="243717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43718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37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437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3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718"/>
                  </p:tgtEl>
                </p:cond>
              </p:nextCondLst>
            </p:seq>
          </p:childTnLst>
        </p:cTn>
      </p:par>
    </p:tnLst>
    <p:bldLst>
      <p:bldP spid="2437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4: $400</a:t>
            </a:r>
          </a:p>
        </p:txBody>
      </p:sp>
      <p:sp>
        <p:nvSpPr>
          <p:cNvPr id="244739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5638800" cy="2743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given code prints</a:t>
            </a:r>
            <a:endParaRPr lang="en-CA" sz="2800" dirty="0"/>
          </a:p>
          <a:p>
            <a:pPr algn="l">
              <a:spcBef>
                <a:spcPct val="50000"/>
              </a:spcBef>
            </a:pP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String a = "It is Monday";</a:t>
            </a:r>
          </a:p>
          <a:p>
            <a:pPr algn="l">
              <a:spcBef>
                <a:spcPct val="50000"/>
              </a:spcBef>
            </a:pPr>
            <a:r>
              <a:rPr lang="en-CA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System.out.print</a:t>
            </a:r>
            <a:r>
              <a:rPr lang="en-C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</a:t>
            </a:r>
          </a:p>
          <a:p>
            <a:pPr algn="l">
              <a:spcBef>
                <a:spcPct val="50000"/>
              </a:spcBef>
            </a:pP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C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CA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a.substring</a:t>
            </a:r>
            <a:r>
              <a:rPr lang="en-C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CA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a.indexOf</a:t>
            </a: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(" ")+1) );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4740" name="Text Box 4"/>
          <p:cNvSpPr txBox="1">
            <a:spLocks noChangeArrowheads="1"/>
          </p:cNvSpPr>
          <p:nvPr/>
        </p:nvSpPr>
        <p:spPr bwMode="auto">
          <a:xfrm>
            <a:off x="2209800" y="4953000"/>
            <a:ext cx="5638800" cy="96916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“is Monday”?</a:t>
            </a:r>
          </a:p>
        </p:txBody>
      </p:sp>
      <p:pic>
        <p:nvPicPr>
          <p:cNvPr id="244741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44742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47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44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4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4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42"/>
                  </p:tgtEl>
                </p:cond>
              </p:nextCondLst>
            </p:seq>
          </p:childTnLst>
        </p:cTn>
      </p:par>
    </p:tnLst>
    <p:bldLst>
      <p:bldP spid="2447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4: $500</a:t>
            </a:r>
          </a:p>
        </p:txBody>
      </p:sp>
      <p:sp>
        <p:nvSpPr>
          <p:cNvPr id="245763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6019800" cy="3810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 algn="l"/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the code   String s = "</a:t>
            </a:r>
            <a:r>
              <a:rPr lang="en-CA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abc</a:t>
            </a: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";</a:t>
            </a:r>
            <a:b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of the following calls are valid?</a:t>
            </a:r>
          </a:p>
          <a:p>
            <a:pPr algn="l"/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(I) </a:t>
            </a:r>
            <a:r>
              <a:rPr lang="en-CA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s.trim</a:t>
            </a: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</a:t>
            </a:r>
            <a:b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(II) </a:t>
            </a:r>
            <a:r>
              <a:rPr lang="en-CA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s.replace</a:t>
            </a: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('a', 'A')</a:t>
            </a:r>
            <a:b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(III) </a:t>
            </a:r>
            <a:r>
              <a:rPr lang="en-CA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s.substring</a:t>
            </a: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b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(IV) </a:t>
            </a:r>
            <a:r>
              <a:rPr lang="en-CA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s.toUppercase</a:t>
            </a: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</a:t>
            </a:r>
            <a:b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(V) </a:t>
            </a:r>
            <a:r>
              <a:rPr lang="en-CA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s.setCharAt</a:t>
            </a: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(1,'A')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764" name="Text Box 4"/>
          <p:cNvSpPr txBox="1">
            <a:spLocks noChangeArrowheads="1"/>
          </p:cNvSpPr>
          <p:nvPr/>
        </p:nvSpPr>
        <p:spPr bwMode="auto">
          <a:xfrm>
            <a:off x="2193878" y="5613710"/>
            <a:ext cx="5905500" cy="1066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I, II, and III?</a:t>
            </a:r>
          </a:p>
        </p:txBody>
      </p:sp>
      <p:pic>
        <p:nvPicPr>
          <p:cNvPr id="245765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45766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57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457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766"/>
                  </p:tgtEl>
                </p:cond>
              </p:nextCondLst>
            </p:seq>
          </p:childTnLst>
        </p:cTn>
      </p:par>
    </p:tnLst>
    <p:bldLst>
      <p:bldP spid="24576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5: $100</a:t>
            </a:r>
          </a:p>
        </p:txBody>
      </p:sp>
      <p:sp>
        <p:nvSpPr>
          <p:cNvPr id="246787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6019800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This will be printed</a:t>
            </a:r>
          </a:p>
          <a:p>
            <a:pPr algn="l">
              <a:spcBef>
                <a:spcPct val="50000"/>
              </a:spcBef>
            </a:pPr>
            <a:r>
              <a:rPr lang="en-US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System.out.print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(!(3&lt;5));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6788" name="Text Box 4"/>
          <p:cNvSpPr txBox="1">
            <a:spLocks noChangeArrowheads="1"/>
          </p:cNvSpPr>
          <p:nvPr/>
        </p:nvSpPr>
        <p:spPr bwMode="auto">
          <a:xfrm>
            <a:off x="2209800" y="4495800"/>
            <a:ext cx="5638800" cy="1295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false?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46789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46790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67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467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6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6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790"/>
                  </p:tgtEl>
                </p:cond>
              </p:nextCondLst>
            </p:seq>
          </p:childTnLst>
        </p:cTn>
      </p:par>
    </p:tnLst>
    <p:bldLst>
      <p:bldP spid="24678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5: $200</a:t>
            </a:r>
          </a:p>
        </p:txBody>
      </p:sp>
      <p:sp>
        <p:nvSpPr>
          <p:cNvPr id="247811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5638800" cy="2438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This will be printed</a:t>
            </a:r>
          </a:p>
          <a:p>
            <a:pPr algn="l">
              <a:spcBef>
                <a:spcPct val="50000"/>
              </a:spcBef>
            </a:pPr>
            <a:r>
              <a:rPr lang="en-US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System.out.print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(true &amp;&amp; !false || false);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7812" name="Text Box 4"/>
          <p:cNvSpPr txBox="1">
            <a:spLocks noChangeArrowheads="1"/>
          </p:cNvSpPr>
          <p:nvPr/>
        </p:nvSpPr>
        <p:spPr bwMode="auto">
          <a:xfrm>
            <a:off x="2209800" y="4572000"/>
            <a:ext cx="5638800" cy="1219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true?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47813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47814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78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47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814"/>
                  </p:tgtEl>
                </p:cond>
              </p:nextCondLst>
            </p:seq>
          </p:childTnLst>
        </p:cTn>
      </p:par>
    </p:tnLst>
    <p:bldLst>
      <p:bldP spid="2478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5: $300</a:t>
            </a:r>
          </a:p>
        </p:txBody>
      </p:sp>
      <p:sp>
        <p:nvSpPr>
          <p:cNvPr id="248835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6477000" cy="2590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This will be printed</a:t>
            </a:r>
          </a:p>
          <a:p>
            <a:pPr algn="l">
              <a:spcBef>
                <a:spcPts val="0"/>
              </a:spcBef>
            </a:pPr>
            <a:r>
              <a:rPr lang="en-US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boolean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a=false;</a:t>
            </a:r>
          </a:p>
          <a:p>
            <a:pPr algn="l">
              <a:spcBef>
                <a:spcPts val="0"/>
              </a:spcBef>
            </a:pPr>
            <a:r>
              <a:rPr lang="en-US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int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x=15;</a:t>
            </a:r>
          </a:p>
          <a:p>
            <a:pPr algn="l">
              <a:spcBef>
                <a:spcPts val="0"/>
              </a:spcBef>
            </a:pPr>
            <a:r>
              <a:rPr lang="en-US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System.out.print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(((-1*x)&gt;0) &amp;&amp; !a );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8836" name="Text Box 4"/>
          <p:cNvSpPr txBox="1">
            <a:spLocks noChangeArrowheads="1"/>
          </p:cNvSpPr>
          <p:nvPr/>
        </p:nvSpPr>
        <p:spPr bwMode="auto">
          <a:xfrm>
            <a:off x="2209800" y="4343400"/>
            <a:ext cx="5638800" cy="1447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Which is false?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48837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48838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88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488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8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8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838"/>
                  </p:tgtEl>
                </p:cond>
              </p:nextCondLst>
            </p:seq>
          </p:childTnLst>
        </p:cTn>
      </p:par>
    </p:tnLst>
    <p:bldLst>
      <p:bldP spid="24883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5: $400</a:t>
            </a:r>
          </a:p>
        </p:txBody>
      </p:sp>
      <p:sp>
        <p:nvSpPr>
          <p:cNvPr id="249859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6324600" cy="3429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Is this</a:t>
            </a:r>
          </a:p>
          <a:p>
            <a:pPr algn="l">
              <a:spcBef>
                <a:spcPct val="50000"/>
              </a:spcBef>
            </a:pP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(x!=0 &amp;&amp; x!=1 &amp;&amp; x!=2)</a:t>
            </a:r>
          </a:p>
          <a:p>
            <a:pPr algn="l">
              <a:spcBef>
                <a:spcPct val="50000"/>
              </a:spcBef>
            </a:pP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equivalent to 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(!(x==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0 &amp;&amp; 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x==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&amp;&amp; 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x==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))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9860" name="Text Box 4"/>
          <p:cNvSpPr txBox="1">
            <a:spLocks noChangeArrowheads="1"/>
          </p:cNvSpPr>
          <p:nvPr/>
        </p:nvSpPr>
        <p:spPr bwMode="auto">
          <a:xfrm>
            <a:off x="2209800" y="5105400"/>
            <a:ext cx="6477000" cy="685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endParaRPr 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false?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49861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49862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62925" y="2981325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98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498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9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862"/>
                  </p:tgtEl>
                </p:cond>
              </p:nextCondLst>
            </p:seq>
          </p:childTnLst>
        </p:cTn>
      </p:par>
    </p:tnLst>
    <p:bldLst>
      <p:bldP spid="24986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5: $500</a:t>
            </a:r>
          </a:p>
        </p:txBody>
      </p:sp>
      <p:sp>
        <p:nvSpPr>
          <p:cNvPr id="250883" name="Text Box 3"/>
          <p:cNvSpPr txBox="1">
            <a:spLocks noChangeArrowheads="1"/>
          </p:cNvSpPr>
          <p:nvPr/>
        </p:nvSpPr>
        <p:spPr bwMode="auto">
          <a:xfrm>
            <a:off x="2209799" y="1524000"/>
            <a:ext cx="6105525" cy="3200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this correct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If (x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!=0 &amp;&amp; x!=1 &amp;&amp; x!=2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en-US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System.out.print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 “Error. Please enter 0, 1, or 2”);</a:t>
            </a:r>
          </a:p>
          <a:p>
            <a:pPr algn="l">
              <a:spcBef>
                <a:spcPct val="50000"/>
              </a:spcBef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0884" name="Text Box 4"/>
          <p:cNvSpPr txBox="1">
            <a:spLocks noChangeArrowheads="1"/>
          </p:cNvSpPr>
          <p:nvPr/>
        </p:nvSpPr>
        <p:spPr bwMode="auto">
          <a:xfrm>
            <a:off x="2209800" y="5379493"/>
            <a:ext cx="5638800" cy="914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true?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50885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50886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08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0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886"/>
                  </p:tgtEl>
                </p:cond>
              </p:nextCondLst>
            </p:seq>
          </p:childTnLst>
        </p:cTn>
      </p:par>
    </p:tnLst>
    <p:bldLst>
      <p:bldP spid="25088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1470025" y="677863"/>
            <a:ext cx="637857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CA">
              <a:latin typeface="Flareserif821 BT" pitchFamily="34" charset="0"/>
            </a:endParaRP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609600" y="1905000"/>
            <a:ext cx="7848600" cy="1524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How much do you want to wager?</a:t>
            </a:r>
          </a:p>
        </p:txBody>
      </p:sp>
      <p:pic>
        <p:nvPicPr>
          <p:cNvPr id="143372" name="Picture 12" descr="continue_ button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95750" y="3505200"/>
            <a:ext cx="1238250" cy="447675"/>
          </a:xfrm>
          <a:prstGeom prst="rect">
            <a:avLst/>
          </a:prstGeom>
          <a:noFill/>
        </p:spPr>
      </p:pic>
      <p:pic>
        <p:nvPicPr>
          <p:cNvPr id="143382" name="Picture 22" descr="daily_doub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7975" y="304800"/>
            <a:ext cx="3552825" cy="676275"/>
          </a:xfrm>
          <a:prstGeom prst="rect">
            <a:avLst/>
          </a:prstGeom>
          <a:noFill/>
        </p:spPr>
      </p:pic>
      <p:sp>
        <p:nvSpPr>
          <p:cNvPr id="143384" name="Rectangle 24"/>
          <p:cNvSpPr>
            <a:spLocks noGrp="1" noChangeArrowheads="1"/>
          </p:cNvSpPr>
          <p:nvPr>
            <p:ph type="ctrTitle"/>
          </p:nvPr>
        </p:nvSpPr>
        <p:spPr>
          <a:xfrm>
            <a:off x="0" y="6477000"/>
            <a:ext cx="3581400" cy="381000"/>
          </a:xfrm>
          <a:noFill/>
          <a:ln/>
        </p:spPr>
        <p:txBody>
          <a:bodyPr tIns="0" bIns="0" anchor="t"/>
          <a:lstStyle/>
          <a:p>
            <a:r>
              <a:rPr lang="en-US" sz="1300" b="0">
                <a:solidFill>
                  <a:srgbClr val="1A3AFF"/>
                </a:solidFill>
              </a:rPr>
              <a:t>Daily Double 1 Wager</a:t>
            </a:r>
          </a:p>
        </p:txBody>
      </p:sp>
      <p:pic>
        <p:nvPicPr>
          <p:cNvPr id="143388" name="Picture 2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ailydoub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58200" y="228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84" fill="hold"/>
                                        <p:tgtEl>
                                          <p:spTgt spid="1433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85" decel="100000"/>
                                        <p:tgtEl>
                                          <p:spTgt spid="1433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385" decel="100000"/>
                                        <p:tgtEl>
                                          <p:spTgt spid="1433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433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143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43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385" fill="hold"/>
                                        <p:tgtEl>
                                          <p:spTgt spid="143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43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84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84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388"/>
                </p:tgtEl>
              </p:cMediaNode>
            </p:audio>
          </p:childTnLst>
        </p:cTn>
      </p:par>
    </p:tnLst>
    <p:bldLst>
      <p:bldP spid="14336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1042988" y="1219200"/>
            <a:ext cx="7167562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Answer</a:t>
            </a: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1044575" y="3962400"/>
            <a:ext cx="7167563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Question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6324600"/>
            <a:ext cx="2914650" cy="304800"/>
          </a:xfrm>
          <a:noFill/>
        </p:spPr>
        <p:txBody>
          <a:bodyPr tIns="0" bIns="0" anchor="t"/>
          <a:lstStyle/>
          <a:p>
            <a:r>
              <a:rPr lang="en-US" sz="2000" b="0">
                <a:solidFill>
                  <a:srgbClr val="1A3AFF"/>
                </a:solidFill>
              </a:rPr>
              <a:t>Daily Double 1 Q &amp; A</a:t>
            </a:r>
            <a:endParaRPr lang="en-US" sz="1700" b="0">
              <a:solidFill>
                <a:srgbClr val="FFFF00"/>
              </a:solidFill>
            </a:endParaRPr>
          </a:p>
        </p:txBody>
      </p:sp>
      <p:pic>
        <p:nvPicPr>
          <p:cNvPr id="151557" name="Picture 5" descr="questionmark_but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124200"/>
            <a:ext cx="742950" cy="1009650"/>
          </a:xfrm>
          <a:prstGeom prst="rect">
            <a:avLst/>
          </a:prstGeom>
          <a:noFill/>
        </p:spPr>
      </p:pic>
      <p:pic>
        <p:nvPicPr>
          <p:cNvPr id="151559" name="Picture 7" descr="arrow_button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715000"/>
            <a:ext cx="1143000" cy="804863"/>
          </a:xfrm>
          <a:prstGeom prst="rect">
            <a:avLst/>
          </a:prstGeom>
          <a:noFill/>
        </p:spPr>
      </p:pic>
      <p:pic>
        <p:nvPicPr>
          <p:cNvPr id="151561" name="Picture 9" descr="daily_doub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7975" y="304800"/>
            <a:ext cx="3552825" cy="6762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15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557"/>
                  </p:tgtEl>
                </p:cond>
              </p:nextCondLst>
            </p:seq>
          </p:childTnLst>
        </p:cTn>
      </p:par>
    </p:tnLst>
    <p:bldLst>
      <p:bldP spid="1515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1: $100</a:t>
            </a:r>
          </a:p>
        </p:txBody>
      </p:sp>
      <p:sp>
        <p:nvSpPr>
          <p:cNvPr id="226308" name="Text Box 4"/>
          <p:cNvSpPr txBox="1">
            <a:spLocks noChangeArrowheads="1"/>
          </p:cNvSpPr>
          <p:nvPr/>
        </p:nvSpPr>
        <p:spPr bwMode="auto">
          <a:xfrm>
            <a:off x="1981200" y="1371600"/>
            <a:ext cx="7162800" cy="2362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It will be printed</a:t>
            </a:r>
          </a:p>
          <a:p>
            <a:pPr algn="l">
              <a:spcBef>
                <a:spcPts val="0"/>
              </a:spcBef>
            </a:pPr>
            <a:r>
              <a:rPr lang="en-US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System.out.print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(“</a:t>
            </a:r>
            <a:r>
              <a:rPr lang="en-CA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Peter Piper ”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);</a:t>
            </a:r>
          </a:p>
          <a:p>
            <a:pPr algn="l">
              <a:spcBef>
                <a:spcPts val="0"/>
              </a:spcBef>
            </a:pPr>
            <a:r>
              <a:rPr lang="en-US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System.out.println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(“</a:t>
            </a:r>
            <a:r>
              <a:rPr lang="en-CA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picked a peck”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);</a:t>
            </a:r>
          </a:p>
          <a:p>
            <a:pPr algn="l">
              <a:spcBef>
                <a:spcPts val="0"/>
              </a:spcBef>
            </a:pPr>
            <a:r>
              <a:rPr lang="en-US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System.out.print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(“</a:t>
            </a:r>
            <a:r>
              <a:rPr lang="en-CA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of pickled peppers”);</a:t>
            </a:r>
          </a:p>
          <a:p>
            <a:pPr algn="l">
              <a:spcBef>
                <a:spcPts val="0"/>
              </a:spcBef>
            </a:pPr>
            <a:endParaRPr lang="en-CA" sz="40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ts val="0"/>
              </a:spcBef>
            </a:pP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309" name="Text Box 5"/>
          <p:cNvSpPr txBox="1">
            <a:spLocks noChangeArrowheads="1"/>
          </p:cNvSpPr>
          <p:nvPr/>
        </p:nvSpPr>
        <p:spPr bwMode="auto">
          <a:xfrm>
            <a:off x="2057400" y="3886200"/>
            <a:ext cx="5638800" cy="2286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</a:t>
            </a:r>
          </a:p>
          <a:p>
            <a:pPr algn="l">
              <a:spcBef>
                <a:spcPct val="50000"/>
              </a:spcBef>
            </a:pPr>
            <a:r>
              <a:rPr lang="en-CA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Peter Piper picked a peck </a:t>
            </a:r>
          </a:p>
          <a:p>
            <a:pPr algn="l">
              <a:spcBef>
                <a:spcPct val="50000"/>
              </a:spcBef>
            </a:pPr>
            <a:r>
              <a:rPr lang="en-CA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of pickled peppers    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26310" name="Picture 6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26311" name="Picture 7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63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26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6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11"/>
                  </p:tgtEl>
                </p:cond>
              </p:nextCondLst>
            </p:seq>
          </p:childTnLst>
        </p:cTn>
      </p:par>
    </p:tnLst>
    <p:bldLst>
      <p:bldP spid="22630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ext Box 2"/>
          <p:cNvSpPr txBox="1">
            <a:spLocks noChangeArrowheads="1"/>
          </p:cNvSpPr>
          <p:nvPr/>
        </p:nvSpPr>
        <p:spPr bwMode="auto">
          <a:xfrm>
            <a:off x="1470025" y="677863"/>
            <a:ext cx="637857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CA">
              <a:latin typeface="Flareserif821 BT" pitchFamily="34" charset="0"/>
            </a:endParaRPr>
          </a:p>
        </p:txBody>
      </p:sp>
      <p:sp>
        <p:nvSpPr>
          <p:cNvPr id="174083" name="Text Box 3"/>
          <p:cNvSpPr txBox="1">
            <a:spLocks noChangeArrowheads="1"/>
          </p:cNvSpPr>
          <p:nvPr/>
        </p:nvSpPr>
        <p:spPr bwMode="auto">
          <a:xfrm>
            <a:off x="609600" y="1905000"/>
            <a:ext cx="7848600" cy="1524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How much do you want to wager?</a:t>
            </a:r>
          </a:p>
        </p:txBody>
      </p:sp>
      <p:pic>
        <p:nvPicPr>
          <p:cNvPr id="174084" name="Picture 4" descr="continue_ button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95750" y="3505200"/>
            <a:ext cx="1238250" cy="447675"/>
          </a:xfrm>
          <a:prstGeom prst="rect">
            <a:avLst/>
          </a:prstGeom>
          <a:noFill/>
        </p:spPr>
      </p:pic>
      <p:sp>
        <p:nvSpPr>
          <p:cNvPr id="1740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6477000"/>
            <a:ext cx="3581400" cy="381000"/>
          </a:xfrm>
          <a:noFill/>
          <a:ln/>
        </p:spPr>
        <p:txBody>
          <a:bodyPr tIns="0" bIns="0" anchor="t"/>
          <a:lstStyle/>
          <a:p>
            <a:r>
              <a:rPr lang="en-US" sz="1300" b="0">
                <a:solidFill>
                  <a:srgbClr val="1A3AFF"/>
                </a:solidFill>
              </a:rPr>
              <a:t>Daily Double 2 Wager</a:t>
            </a:r>
          </a:p>
        </p:txBody>
      </p:sp>
      <p:pic>
        <p:nvPicPr>
          <p:cNvPr id="174088" name="Picture 8" descr="daily_doub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7975" y="304800"/>
            <a:ext cx="3552825" cy="676275"/>
          </a:xfrm>
          <a:prstGeom prst="rect">
            <a:avLst/>
          </a:prstGeom>
          <a:noFill/>
        </p:spPr>
      </p:pic>
      <p:pic>
        <p:nvPicPr>
          <p:cNvPr id="174090" name="Picture 10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ailydoub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58200" y="228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84" fill="hold"/>
                                        <p:tgtEl>
                                          <p:spTgt spid="1740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85" decel="1000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385" decel="100000"/>
                                        <p:tgtEl>
                                          <p:spTgt spid="1740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385" fill="hold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84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84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090"/>
                </p:tgtEl>
              </p:cMediaNode>
            </p:audio>
          </p:childTnLst>
        </p:cTn>
      </p:par>
    </p:tnLst>
    <p:bldLst>
      <p:bldP spid="17408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ext Box 2"/>
          <p:cNvSpPr txBox="1">
            <a:spLocks noChangeArrowheads="1"/>
          </p:cNvSpPr>
          <p:nvPr/>
        </p:nvSpPr>
        <p:spPr bwMode="auto">
          <a:xfrm>
            <a:off x="1042988" y="1219200"/>
            <a:ext cx="7167562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Answer</a:t>
            </a:r>
          </a:p>
        </p:txBody>
      </p:sp>
      <p:sp>
        <p:nvSpPr>
          <p:cNvPr id="175107" name="Text Box 3"/>
          <p:cNvSpPr txBox="1">
            <a:spLocks noChangeArrowheads="1"/>
          </p:cNvSpPr>
          <p:nvPr/>
        </p:nvSpPr>
        <p:spPr bwMode="auto">
          <a:xfrm>
            <a:off x="1044575" y="3962400"/>
            <a:ext cx="7167563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Question</a:t>
            </a:r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6324600"/>
            <a:ext cx="2914650" cy="304800"/>
          </a:xfrm>
          <a:noFill/>
        </p:spPr>
        <p:txBody>
          <a:bodyPr tIns="0" bIns="0" anchor="t"/>
          <a:lstStyle/>
          <a:p>
            <a:r>
              <a:rPr lang="en-US" sz="2000" b="0">
                <a:solidFill>
                  <a:srgbClr val="1A3AFF"/>
                </a:solidFill>
              </a:rPr>
              <a:t>Daily Double 2 Q &amp; A</a:t>
            </a:r>
            <a:endParaRPr lang="en-US" sz="1700" b="0">
              <a:solidFill>
                <a:srgbClr val="FFFF00"/>
              </a:solidFill>
            </a:endParaRPr>
          </a:p>
        </p:txBody>
      </p:sp>
      <p:pic>
        <p:nvPicPr>
          <p:cNvPr id="175109" name="Picture 5" descr="questionmark_but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124200"/>
            <a:ext cx="742950" cy="1009650"/>
          </a:xfrm>
          <a:prstGeom prst="rect">
            <a:avLst/>
          </a:prstGeom>
          <a:noFill/>
        </p:spPr>
      </p:pic>
      <p:pic>
        <p:nvPicPr>
          <p:cNvPr id="175110" name="Picture 6" descr="arrow_button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715000"/>
            <a:ext cx="1143000" cy="804863"/>
          </a:xfrm>
          <a:prstGeom prst="rect">
            <a:avLst/>
          </a:prstGeom>
          <a:noFill/>
        </p:spPr>
      </p:pic>
      <p:pic>
        <p:nvPicPr>
          <p:cNvPr id="175111" name="Picture 7" descr="daily_doub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7975" y="304800"/>
            <a:ext cx="3552825" cy="6762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5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5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109"/>
                  </p:tgtEl>
                </p:cond>
              </p:nextCondLst>
            </p:seq>
          </p:childTnLst>
        </p:cTn>
      </p:par>
    </p:tnLst>
    <p:bldLst>
      <p:bldP spid="17510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ext Box 2"/>
          <p:cNvSpPr txBox="1">
            <a:spLocks noChangeArrowheads="1"/>
          </p:cNvSpPr>
          <p:nvPr/>
        </p:nvSpPr>
        <p:spPr bwMode="auto">
          <a:xfrm>
            <a:off x="1470025" y="677863"/>
            <a:ext cx="637857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CA">
              <a:latin typeface="Flareserif821 BT" pitchFamily="34" charset="0"/>
            </a:endParaRPr>
          </a:p>
        </p:txBody>
      </p:sp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609600" y="3438525"/>
            <a:ext cx="7848600" cy="1524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How much do you want to wager?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4038600" cy="381000"/>
          </a:xfrm>
          <a:noFill/>
        </p:spPr>
        <p:txBody>
          <a:bodyPr tIns="0" bIns="0" anchor="t"/>
          <a:lstStyle/>
          <a:p>
            <a:r>
              <a:rPr lang="en-US" sz="2000" b="0">
                <a:solidFill>
                  <a:srgbClr val="1A3AFF"/>
                </a:solidFill>
              </a:rPr>
              <a:t>Final Jeopardy</a:t>
            </a:r>
            <a:r>
              <a:rPr lang="en-US" sz="1700" b="0">
                <a:solidFill>
                  <a:srgbClr val="1A3AFF"/>
                </a:solidFill>
              </a:rPr>
              <a:t/>
            </a:r>
            <a:br>
              <a:rPr lang="en-US" sz="1700" b="0">
                <a:solidFill>
                  <a:srgbClr val="1A3AFF"/>
                </a:solidFill>
              </a:rPr>
            </a:br>
            <a:r>
              <a:rPr lang="en-US" sz="1700" b="0">
                <a:solidFill>
                  <a:srgbClr val="1A3AFF"/>
                </a:solidFill>
              </a:rPr>
              <a:t>Wager</a:t>
            </a:r>
          </a:p>
        </p:txBody>
      </p:sp>
      <p:pic>
        <p:nvPicPr>
          <p:cNvPr id="149509" name="Picture 5" descr="continue_ button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5038725"/>
            <a:ext cx="1238250" cy="447675"/>
          </a:xfrm>
          <a:prstGeom prst="rect">
            <a:avLst/>
          </a:prstGeom>
          <a:noFill/>
        </p:spPr>
      </p:pic>
      <p:pic>
        <p:nvPicPr>
          <p:cNvPr id="149510" name="Picture 6" descr="final_jeopard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86025" y="304800"/>
            <a:ext cx="4295775" cy="695325"/>
          </a:xfrm>
          <a:prstGeom prst="rect">
            <a:avLst/>
          </a:prstGeom>
          <a:noFill/>
        </p:spPr>
      </p:pic>
      <p:pic>
        <p:nvPicPr>
          <p:cNvPr id="149511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3883900000[1]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05800" y="304800"/>
            <a:ext cx="304800" cy="304800"/>
          </a:xfrm>
          <a:prstGeom prst="rect">
            <a:avLst/>
          </a:prstGeom>
          <a:noFill/>
        </p:spPr>
      </p:pic>
      <p:sp>
        <p:nvSpPr>
          <p:cNvPr id="149512" name="Text Box 8"/>
          <p:cNvSpPr txBox="1">
            <a:spLocks noChangeArrowheads="1"/>
          </p:cNvSpPr>
          <p:nvPr/>
        </p:nvSpPr>
        <p:spPr bwMode="auto">
          <a:xfrm>
            <a:off x="909638" y="1447800"/>
            <a:ext cx="7315200" cy="1311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The category is:</a:t>
            </a:r>
            <a:b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write category here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98" fill="hold"/>
                                        <p:tgtEl>
                                          <p:spTgt spid="1495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70" decel="1000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770" decel="100000"/>
                                        <p:tgtEl>
                                          <p:spTgt spid="1495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9511"/>
                </p:tgtEl>
              </p:cMediaNode>
            </p:audio>
          </p:childTnLst>
        </p:cTn>
      </p:par>
    </p:tnLst>
    <p:bldLst>
      <p:bldP spid="149507" grpId="0"/>
      <p:bldP spid="1495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042988" y="1219200"/>
            <a:ext cx="7167562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Answer</a:t>
            </a: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1044575" y="3962400"/>
            <a:ext cx="7167563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Question</a:t>
            </a:r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6324600"/>
            <a:ext cx="2914650" cy="304800"/>
          </a:xfrm>
          <a:noFill/>
        </p:spPr>
        <p:txBody>
          <a:bodyPr tIns="0" bIns="0" anchor="t"/>
          <a:lstStyle/>
          <a:p>
            <a:r>
              <a:rPr lang="en-US" sz="2000" b="0">
                <a:solidFill>
                  <a:srgbClr val="1A3AFF"/>
                </a:solidFill>
              </a:rPr>
              <a:t>Final Jeopardy Q &amp; A</a:t>
            </a:r>
            <a:r>
              <a:rPr lang="en-US" sz="1700" b="0">
                <a:solidFill>
                  <a:srgbClr val="FFFF00"/>
                </a:solidFill>
              </a:rPr>
              <a:t/>
            </a:r>
            <a:br>
              <a:rPr lang="en-US" sz="1700" b="0">
                <a:solidFill>
                  <a:srgbClr val="FFFF00"/>
                </a:solidFill>
              </a:rPr>
            </a:br>
            <a:endParaRPr lang="en-US" sz="1700" b="0">
              <a:solidFill>
                <a:srgbClr val="FFFF00"/>
              </a:solidFill>
            </a:endParaRPr>
          </a:p>
        </p:txBody>
      </p:sp>
      <p:pic>
        <p:nvPicPr>
          <p:cNvPr id="144391" name="Picture 7" descr="questionmark_butt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3124200"/>
            <a:ext cx="742950" cy="1009650"/>
          </a:xfrm>
          <a:prstGeom prst="rect">
            <a:avLst/>
          </a:prstGeom>
          <a:noFill/>
        </p:spPr>
      </p:pic>
      <p:pic>
        <p:nvPicPr>
          <p:cNvPr id="144392" name="Picture 8" descr="final_jeopard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76500" y="304800"/>
            <a:ext cx="4295775" cy="695325"/>
          </a:xfrm>
          <a:prstGeom prst="rect">
            <a:avLst/>
          </a:prstGeom>
          <a:noFill/>
        </p:spPr>
      </p:pic>
      <p:pic>
        <p:nvPicPr>
          <p:cNvPr id="144393" name="Picture 9" descr="arrow_button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43800" y="5715000"/>
            <a:ext cx="1143000" cy="804863"/>
          </a:xfrm>
          <a:prstGeom prst="rect">
            <a:avLst/>
          </a:prstGeom>
          <a:noFill/>
        </p:spPr>
      </p:pic>
      <p:pic>
        <p:nvPicPr>
          <p:cNvPr id="144394" name="Picture 10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eopardy_jingle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05800" y="3048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213" fill="hold"/>
                                        <p:tgtEl>
                                          <p:spTgt spid="1443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43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391"/>
                  </p:tgtEl>
                </p:cond>
              </p:nextCondLst>
            </p:seq>
            <p:audio>
              <p:cMediaNode showWhenStopped="0"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4394"/>
                </p:tgtEl>
              </p:cMediaNode>
            </p:audio>
          </p:childTnLst>
        </p:cTn>
      </p:par>
    </p:tnLst>
    <p:bldLst>
      <p:bldP spid="14438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657600" y="4343400"/>
            <a:ext cx="1905000" cy="685800"/>
          </a:xfrm>
        </p:spPr>
        <p:txBody>
          <a:bodyPr/>
          <a:lstStyle/>
          <a:p>
            <a:r>
              <a:rPr lang="en-US" sz="2200"/>
              <a:t>Game Over</a:t>
            </a:r>
          </a:p>
        </p:txBody>
      </p:sp>
      <p:pic>
        <p:nvPicPr>
          <p:cNvPr id="117764" name="Picture 4" descr="jeopardy_tit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286000"/>
            <a:ext cx="7429500" cy="1771650"/>
          </a:xfrm>
          <a:prstGeom prst="rect">
            <a:avLst/>
          </a:prstGeom>
          <a:noFill/>
        </p:spPr>
      </p:pic>
      <p:pic>
        <p:nvPicPr>
          <p:cNvPr id="117767" name="Picture 7">
            <a:hlinkClick r:id="" action="ppaction://media"/>
          </p:cNvPr>
          <p:cNvPicPr>
            <a:picLocks noRot="1" noChangeAspect="1" noChangeArrowheads="1"/>
          </p:cNvPicPr>
          <p:nvPr>
            <a:wavAudioFile r:embed="rId1" name="applause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58200" y="3810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1177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776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1: $200</a:t>
            </a:r>
          </a:p>
        </p:txBody>
      </p:sp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5638800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It will be printed</a:t>
            </a:r>
          </a:p>
          <a:p>
            <a:pPr algn="l">
              <a:spcBef>
                <a:spcPts val="0"/>
              </a:spcBef>
            </a:pPr>
            <a:r>
              <a:rPr lang="en-US" sz="36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System.out.print</a:t>
            </a: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(“4+5/2”);</a:t>
            </a:r>
            <a:endParaRPr lang="en-US" sz="3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7332" name="Text Box 4"/>
          <p:cNvSpPr txBox="1">
            <a:spLocks noChangeArrowheads="1"/>
          </p:cNvSpPr>
          <p:nvPr/>
        </p:nvSpPr>
        <p:spPr bwMode="auto">
          <a:xfrm>
            <a:off x="2209800" y="3962400"/>
            <a:ext cx="5638800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4+5/2?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27333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27334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73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27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7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334"/>
                  </p:tgtEl>
                </p:cond>
              </p:nextCondLst>
            </p:seq>
          </p:childTnLst>
        </p:cTn>
      </p:par>
    </p:tnLst>
    <p:bldLst>
      <p:bldP spid="2273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1: $300</a:t>
            </a:r>
          </a:p>
        </p:txBody>
      </p:sp>
      <p:sp>
        <p:nvSpPr>
          <p:cNvPr id="228355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5638800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It will be printed</a:t>
            </a:r>
          </a:p>
          <a:p>
            <a:pPr algn="l">
              <a:spcBef>
                <a:spcPts val="0"/>
              </a:spcBef>
            </a:pPr>
            <a:r>
              <a:rPr lang="en-US" sz="36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System.out.print</a:t>
            </a: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(“C:\\</a:t>
            </a:r>
            <a:r>
              <a:rPr lang="en-US" sz="36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myFile</a:t>
            </a: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\</a:t>
            </a:r>
            <a:r>
              <a:rPr lang="en-US" sz="36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newFolder</a:t>
            </a:r>
            <a:r>
              <a:rPr 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\tom.exe”);</a:t>
            </a:r>
            <a:endParaRPr lang="en-US" sz="3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2209800" y="3962400"/>
            <a:ext cx="5638800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C:\myFile</a:t>
            </a:r>
          </a:p>
          <a:p>
            <a:pPr algn="l">
              <a:spcBef>
                <a:spcPct val="50000"/>
              </a:spcBef>
            </a:pP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ewFolder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        om.exe   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28357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28358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83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28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358"/>
                  </p:tgtEl>
                </p:cond>
              </p:nextCondLst>
            </p:seq>
          </p:childTnLst>
        </p:cTn>
      </p:par>
    </p:tnLst>
    <p:bldLst>
      <p:bldP spid="2283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1: $400</a:t>
            </a:r>
          </a:p>
        </p:txBody>
      </p:sp>
      <p:sp>
        <p:nvSpPr>
          <p:cNvPr id="229379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5638800" cy="32766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It will be printed</a:t>
            </a:r>
          </a:p>
          <a:p>
            <a:pPr algn="l">
              <a:spcBef>
                <a:spcPct val="50000"/>
              </a:spcBef>
            </a:pPr>
            <a:r>
              <a:rPr lang="en-US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int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=5;</a:t>
            </a:r>
          </a:p>
          <a:p>
            <a:pPr algn="l">
              <a:spcBef>
                <a:spcPct val="50000"/>
              </a:spcBef>
            </a:pPr>
            <a:r>
              <a:rPr lang="en-US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-=4;</a:t>
            </a:r>
          </a:p>
          <a:p>
            <a:pPr algn="l">
              <a:spcBef>
                <a:spcPts val="0"/>
              </a:spcBef>
            </a:pPr>
            <a:r>
              <a:rPr lang="en-US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System.out.print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(“x=“ + </a:t>
            </a:r>
            <a:r>
              <a:rPr lang="en-US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x++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);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System.out.print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(“x=“ + </a:t>
            </a:r>
            <a:r>
              <a:rPr lang="en-US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);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ts val="0"/>
              </a:spcBef>
            </a:pP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9380" name="Text Box 4"/>
          <p:cNvSpPr txBox="1">
            <a:spLocks noChangeArrowheads="1"/>
          </p:cNvSpPr>
          <p:nvPr/>
        </p:nvSpPr>
        <p:spPr bwMode="auto">
          <a:xfrm>
            <a:off x="2209800" y="5105400"/>
            <a:ext cx="5638800" cy="13716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x=1 x=2?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29381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29382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93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29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382"/>
                  </p:tgtEl>
                </p:cond>
              </p:nextCondLst>
            </p:seq>
          </p:childTnLst>
        </p:cTn>
      </p:par>
    </p:tnLst>
    <p:bldLst>
      <p:bldP spid="2293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1: $500</a:t>
            </a:r>
          </a:p>
        </p:txBody>
      </p:sp>
      <p:sp>
        <p:nvSpPr>
          <p:cNvPr id="230403" name="Text Box 3"/>
          <p:cNvSpPr txBox="1">
            <a:spLocks noChangeArrowheads="1"/>
          </p:cNvSpPr>
          <p:nvPr/>
        </p:nvSpPr>
        <p:spPr bwMode="auto">
          <a:xfrm>
            <a:off x="1981200" y="1143000"/>
            <a:ext cx="7162800" cy="426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It is the result of the following:</a:t>
            </a:r>
          </a:p>
          <a:p>
            <a:pPr algn="l">
              <a:spcBef>
                <a:spcPts val="0"/>
              </a:spcBef>
            </a:pP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ts val="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Scanner </a:t>
            </a:r>
            <a:r>
              <a:rPr lang="en-US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sc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= new Scanner(System.in);</a:t>
            </a:r>
          </a:p>
          <a:p>
            <a:pPr algn="l">
              <a:spcBef>
                <a:spcPts val="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double price=</a:t>
            </a:r>
            <a:r>
              <a:rPr lang="en-US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sc.nextDouble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();</a:t>
            </a:r>
          </a:p>
          <a:p>
            <a:pPr algn="l">
              <a:spcBef>
                <a:spcPts val="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String name=</a:t>
            </a:r>
            <a:r>
              <a:rPr lang="en-US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sc.nextLine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();</a:t>
            </a:r>
          </a:p>
          <a:p>
            <a:pPr algn="l">
              <a:spcBef>
                <a:spcPts val="0"/>
              </a:spcBef>
            </a:pPr>
            <a:r>
              <a:rPr lang="en-US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System.out.print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(name + “ costs 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” + </a:t>
            </a: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ts val="0"/>
              </a:spcBef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price);</a:t>
            </a: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ts val="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if</a:t>
            </a:r>
          </a:p>
          <a:p>
            <a:pPr algn="l">
              <a:spcBef>
                <a:spcPts val="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75.99</a:t>
            </a:r>
          </a:p>
          <a:p>
            <a:pPr algn="l">
              <a:spcBef>
                <a:spcPts val="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“Java text-book”            is entered</a:t>
            </a:r>
            <a:endParaRPr lang="en-US" sz="36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0404" name="Text Box 4"/>
          <p:cNvSpPr txBox="1">
            <a:spLocks noChangeArrowheads="1"/>
          </p:cNvSpPr>
          <p:nvPr/>
        </p:nvSpPr>
        <p:spPr bwMode="auto">
          <a:xfrm>
            <a:off x="2108579" y="5638800"/>
            <a:ext cx="5638800" cy="9144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 “ costs 75.99”?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30405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30406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04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30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406"/>
                  </p:tgtEl>
                </p:cond>
              </p:nextCondLst>
            </p:seq>
          </p:childTnLst>
        </p:cTn>
      </p:par>
    </p:tnLst>
    <p:bldLst>
      <p:bldP spid="2304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2: $100</a:t>
            </a:r>
          </a:p>
        </p:txBody>
      </p:sp>
      <p:sp>
        <p:nvSpPr>
          <p:cNvPr id="231427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5638800" cy="3048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CA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These are legal variable names from the list?</a:t>
            </a:r>
          </a:p>
          <a:p>
            <a:pPr algn="l">
              <a:spcBef>
                <a:spcPct val="50000"/>
              </a:spcBef>
            </a:pPr>
            <a:r>
              <a:rPr lang="en-CA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scooter13      139_scooter    homer-5     </a:t>
            </a:r>
            <a:r>
              <a:rPr lang="en-CA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the;mary</a:t>
            </a:r>
            <a:r>
              <a:rPr lang="en-CA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public   doubled      double        </a:t>
            </a:r>
            <a:r>
              <a:rPr lang="en-CA" sz="32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ab</a:t>
            </a:r>
            <a:r>
              <a:rPr lang="en-CA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c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1428" name="Text Box 4"/>
          <p:cNvSpPr txBox="1">
            <a:spLocks noChangeArrowheads="1"/>
          </p:cNvSpPr>
          <p:nvPr/>
        </p:nvSpPr>
        <p:spPr bwMode="auto">
          <a:xfrm>
            <a:off x="2209800" y="5181600"/>
            <a:ext cx="5638800" cy="1066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Which are scooter13 and doubled?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lareserif821 BT" pitchFamily="34" charset="0"/>
            </a:endParaRPr>
          </a:p>
        </p:txBody>
      </p:sp>
      <p:pic>
        <p:nvPicPr>
          <p:cNvPr id="231429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31430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14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31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430"/>
                  </p:tgtEl>
                </p:cond>
              </p:nextCondLst>
            </p:seq>
          </p:childTnLst>
        </p:cTn>
      </p:par>
    </p:tnLst>
    <p:bldLst>
      <p:bldP spid="2314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Category 2: $200</a:t>
            </a:r>
          </a:p>
        </p:txBody>
      </p:sp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2209800" y="1524000"/>
            <a:ext cx="5638800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CA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It is a single line of code that creates variable called x and stores 1.921x10</a:t>
            </a:r>
            <a:r>
              <a:rPr lang="en-CA" sz="4000" baseline="3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-16</a:t>
            </a:r>
            <a:r>
              <a:rPr lang="en-CA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in it.   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2209800" y="4191000"/>
            <a:ext cx="5638800" cy="1828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What is</a:t>
            </a:r>
          </a:p>
          <a:p>
            <a:pPr algn="l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lareserif821 BT" pitchFamily="34" charset="0"/>
              </a:rPr>
              <a:t> double x = 1.921e-16?</a:t>
            </a:r>
          </a:p>
        </p:txBody>
      </p:sp>
      <p:pic>
        <p:nvPicPr>
          <p:cNvPr id="232453" name="Picture 5" descr="arrow_butto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48338"/>
            <a:ext cx="1143000" cy="804862"/>
          </a:xfrm>
          <a:prstGeom prst="rect">
            <a:avLst/>
          </a:prstGeom>
          <a:noFill/>
        </p:spPr>
      </p:pic>
      <p:pic>
        <p:nvPicPr>
          <p:cNvPr id="232454" name="Picture 6" descr="questionmark_but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3850" y="3486150"/>
            <a:ext cx="742950" cy="1009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24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32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2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454"/>
                  </p:tgtEl>
                </p:cond>
              </p:nextCondLst>
            </p:seq>
          </p:childTnLst>
        </p:cTn>
      </p:par>
    </p:tnLst>
    <p:bldLst>
      <p:bldP spid="23245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FF"/>
      </a:hlink>
      <a:folHlink>
        <a:srgbClr val="0C1B7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FF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FFFF"/>
        </a:hlink>
        <a:folHlink>
          <a:srgbClr val="3232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FFFF"/>
        </a:hlink>
        <a:folHlink>
          <a:srgbClr val="1A3A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FFFF"/>
        </a:hlink>
        <a:folHlink>
          <a:srgbClr val="515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FFFF"/>
        </a:hlink>
        <a:folHlink>
          <a:srgbClr val="0C1B7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4586</TotalTime>
  <Words>975</Words>
  <Application>Microsoft Office PowerPoint</Application>
  <PresentationFormat>On-screen Show (4:3)</PresentationFormat>
  <Paragraphs>190</Paragraphs>
  <Slides>34</Slides>
  <Notes>1</Notes>
  <HiddenSlides>0</HiddenSlides>
  <MMClips>8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  <vt:variant>
        <vt:lpstr>Custom Shows</vt:lpstr>
      </vt:variant>
      <vt:variant>
        <vt:i4>20</vt:i4>
      </vt:variant>
    </vt:vector>
  </HeadingPairs>
  <TitlesOfParts>
    <vt:vector size="55" baseType="lpstr">
      <vt:lpstr>Default Design</vt:lpstr>
      <vt:lpstr>Jeopardy Opening</vt:lpstr>
      <vt:lpstr>Game Board</vt:lpstr>
      <vt:lpstr>Category 1: $100</vt:lpstr>
      <vt:lpstr>Category 1: $200</vt:lpstr>
      <vt:lpstr>Category 1: $300</vt:lpstr>
      <vt:lpstr>Category 1: $400</vt:lpstr>
      <vt:lpstr>Category 1: $500</vt:lpstr>
      <vt:lpstr>Category 2: $100</vt:lpstr>
      <vt:lpstr>Category 2: $200</vt:lpstr>
      <vt:lpstr>Category 2: $300</vt:lpstr>
      <vt:lpstr>Category 2: $400</vt:lpstr>
      <vt:lpstr>Category 2: $500</vt:lpstr>
      <vt:lpstr>Category 3: $100</vt:lpstr>
      <vt:lpstr>Category 3: $200</vt:lpstr>
      <vt:lpstr>Category 3: $300</vt:lpstr>
      <vt:lpstr>Category 3: $400</vt:lpstr>
      <vt:lpstr>Category 3: $500</vt:lpstr>
      <vt:lpstr>Category 4: $100</vt:lpstr>
      <vt:lpstr>Category 4: $200</vt:lpstr>
      <vt:lpstr>Category 4: $300</vt:lpstr>
      <vt:lpstr>Category 4: $400</vt:lpstr>
      <vt:lpstr>Category 4: $500</vt:lpstr>
      <vt:lpstr>Category 5: $100</vt:lpstr>
      <vt:lpstr>Category 5: $200</vt:lpstr>
      <vt:lpstr>Category 5: $300</vt:lpstr>
      <vt:lpstr>Category 5: $400</vt:lpstr>
      <vt:lpstr>Category 5: $500</vt:lpstr>
      <vt:lpstr>Daily Double 1 Wager</vt:lpstr>
      <vt:lpstr>Daily Double 1 Q &amp; A</vt:lpstr>
      <vt:lpstr>Daily Double 2 Wager</vt:lpstr>
      <vt:lpstr>Daily Double 2 Q &amp; A</vt:lpstr>
      <vt:lpstr>Final Jeopardy Wager</vt:lpstr>
      <vt:lpstr>Final Jeopardy Q &amp; A </vt:lpstr>
      <vt:lpstr>Game Over</vt:lpstr>
      <vt:lpstr>constitution 100</vt:lpstr>
      <vt:lpstr>Constitution 200</vt:lpstr>
      <vt:lpstr>Const 300</vt:lpstr>
      <vt:lpstr>cosnt 400</vt:lpstr>
      <vt:lpstr>Const 500</vt:lpstr>
      <vt:lpstr>gov 100</vt:lpstr>
      <vt:lpstr>gov 200</vt:lpstr>
      <vt:lpstr>Gov 300</vt:lpstr>
      <vt:lpstr>gov 400</vt:lpstr>
      <vt:lpstr>gov 500</vt:lpstr>
      <vt:lpstr>Bill 100</vt:lpstr>
      <vt:lpstr>bill 200</vt:lpstr>
      <vt:lpstr>bill 300</vt:lpstr>
      <vt:lpstr>Bill 400</vt:lpstr>
      <vt:lpstr>bill 500</vt:lpstr>
      <vt:lpstr>civil 100</vt:lpstr>
      <vt:lpstr>civil 200</vt:lpstr>
      <vt:lpstr>civil 300</vt:lpstr>
      <vt:lpstr>Civil 400</vt:lpstr>
      <vt:lpstr>civil 500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Jeopardy</dc:title>
  <dc:creator>David and Ady Brower</dc:creator>
  <cp:lastModifiedBy>Strelkovska, Helen</cp:lastModifiedBy>
  <cp:revision>237</cp:revision>
  <dcterms:created xsi:type="dcterms:W3CDTF">2000-09-15T00:03:29Z</dcterms:created>
  <dcterms:modified xsi:type="dcterms:W3CDTF">2019-03-04T17:19:03Z</dcterms:modified>
</cp:coreProperties>
</file>